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B76E79"/>
            </a:solidFill>
            <a:ln w="31750">
              <a:solidFill>
                <a:srgbClr val="B76E79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9F7AEA"/>
            </a:solidFill>
            <a:ln w="31750">
              <a:solidFill>
                <a:srgbClr val="9F7AEA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8716C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8716C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B76E79"/>
            </a:solidFill>
            <a:ln w="31750">
              <a:solidFill>
                <a:srgbClr val="B76E79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9F7AEA"/>
            </a:solidFill>
            <a:ln w="31750">
              <a:solidFill>
                <a:srgbClr val="9F7AEA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8716C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8716C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B76E79"/>
              </a:solidFill>
            </c:spPr>
          </c:dPt>
          <c:dPt>
            <c:idx val="1"/>
            <c:spPr>
              <a:solidFill>
                <a:srgbClr val="9F7AEA"/>
              </a:solidFill>
            </c:spPr>
          </c:dPt>
          <c:dPt>
            <c:idx val="2"/>
            <c:spPr>
              <a:solidFill>
                <a:srgbClr val="2563EB"/>
              </a:solidFill>
            </c:spPr>
          </c:dPt>
          <c:dPt>
            <c:idx val="3"/>
            <c:spPr>
              <a:solidFill>
                <a:srgbClr val="0D9488"/>
              </a:solidFill>
            </c:spPr>
          </c:dPt>
          <c:dPt>
            <c:idx val="4"/>
            <c:spPr>
              <a:solidFill>
                <a:srgbClr val="D97706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78716C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78716C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B76E79"/>
            </a:solidFill>
            <a:ln w="31750">
              <a:solidFill>
                <a:srgbClr val="B76E79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9F7AEA"/>
            </a:solidFill>
            <a:ln w="31750">
              <a:solidFill>
                <a:srgbClr val="9F7AEA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8716C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8716C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2323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2C2C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3E3E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3596000" y="929000"/>
            <a:ext cx="5000000" cy="5000000"/>
          </a:xfrm>
          <a:prstGeom prst="ellipse">
            <a:avLst/>
          </a:prstGeom>
          <a:solidFill>
            <a:srgbClr val="BC798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500000"/>
            <a:ext cx="10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E2C5C9"/>
                </a:solidFill>
                <a:latin typeface="Inter"/>
              </a:rPr>
              <a:t>Maison Luxe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85800" y="2000000"/>
            <a:ext cx="92204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200" b="1" i="0">
                <a:solidFill>
                  <a:srgbClr val="FFFFFF"/>
                </a:solidFill>
                <a:latin typeface="Inter"/>
              </a:rPr>
              <a:t>The Art of Excellence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5296000" y="3100000"/>
            <a:ext cx="16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185800" y="3350000"/>
            <a:ext cx="7820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9797A0"/>
                </a:solidFill>
                <a:latin typeface="Inter"/>
              </a:rPr>
              <a:t>Brand Strategy &amp; Retail Performance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5800" y="57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57581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KPI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608176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571600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444600" y="2171600"/>
            <a:ext cx="1000000" cy="1000000"/>
          </a:xfrm>
          <a:prstGeom prst="ellipse">
            <a:avLst/>
          </a:prstGeom>
          <a:solidFill>
            <a:srgbClr val="F6ED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65800" y="18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78716C"/>
                </a:solidFill>
                <a:latin typeface="Inter"/>
              </a:rPr>
              <a:t>Revenue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5800" y="23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A1A2E"/>
                </a:solidFill>
                <a:latin typeface="Inter"/>
              </a:rPr>
              <a:t>€3.8B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5800" y="31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9F7AEA"/>
                </a:solidFill>
                <a:latin typeface="Inter"/>
              </a:rPr>
              <a:t>↑ +14%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5800" y="3571600"/>
            <a:ext cx="235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CC99A1"/>
                </a:solidFill>
                <a:latin typeface="Inter"/>
              </a:rPr>
              <a:t>88%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58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of target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489976" y="1608176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3453400" y="1571600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212200" y="2171600"/>
            <a:ext cx="1000000" cy="1000000"/>
          </a:xfrm>
          <a:prstGeom prst="ellipse">
            <a:avLst/>
          </a:prstGeom>
          <a:solidFill>
            <a:srgbClr val="F3EF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533400" y="18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78716C"/>
                </a:solidFill>
                <a:latin typeface="Inter"/>
              </a:rPr>
              <a:t>Same-Store Sales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93400" y="23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A1A2E"/>
                </a:solidFill>
                <a:latin typeface="Inter"/>
              </a:rPr>
              <a:t>+9.2%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533400" y="31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9F7AEA"/>
                </a:solidFill>
                <a:latin typeface="Inter"/>
              </a:rPr>
              <a:t>↑ +3.1%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533400" y="3571600"/>
            <a:ext cx="235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BBA1F0"/>
                </a:solidFill>
                <a:latin typeface="Inter"/>
              </a:rPr>
              <a:t>72%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5334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of target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257576" y="1608176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221000" y="1571600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6979800" y="2171600"/>
            <a:ext cx="1000000" cy="1000000"/>
          </a:xfrm>
          <a:prstGeom prst="ellipse">
            <a:avLst/>
          </a:prstGeom>
          <a:solidFill>
            <a:srgbClr val="E4EC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301000" y="18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78716C"/>
                </a:solidFill>
                <a:latin typeface="Inter"/>
              </a:rPr>
              <a:t>Digital Revenue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61000" y="23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A1A2E"/>
                </a:solidFill>
                <a:latin typeface="Inter"/>
              </a:rPr>
              <a:t>28%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301000" y="31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9F7AEA"/>
                </a:solidFill>
                <a:latin typeface="Inter"/>
              </a:rPr>
              <a:t>↑ +5pts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301000" y="3571600"/>
            <a:ext cx="235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6691F1"/>
                </a:solidFill>
                <a:latin typeface="Inter"/>
              </a:rPr>
              <a:t>65%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3010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of target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9025176" y="1608176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8988600" y="1571600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747400" y="2171600"/>
            <a:ext cx="1000000" cy="1000000"/>
          </a:xfrm>
          <a:prstGeom prst="ellipse">
            <a:avLst/>
          </a:prstGeom>
          <a:solidFill>
            <a:srgbClr val="E1F2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068600" y="18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78716C"/>
                </a:solidFill>
                <a:latin typeface="Inter"/>
              </a:rPr>
              <a:t>Brand Index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28600" y="23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A1A2E"/>
                </a:solidFill>
                <a:latin typeface="Inter"/>
              </a:rPr>
              <a:t>92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068600" y="31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9F7AEA"/>
                </a:solidFill>
                <a:latin typeface="Inter"/>
              </a:rPr>
              <a:t>↑ +3pts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068600" y="3571600"/>
            <a:ext cx="235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55B4AB"/>
                </a:solidFill>
                <a:latin typeface="Inter"/>
              </a:rPr>
              <a:t>92%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90686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of target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0EB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335200" cy="60000"/>
          </a:xfrm>
          <a:prstGeom prst="rect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9F7AEA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9F7AEA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Heritage brand equity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9F7AEA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Global boutique network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9F7AEA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Exclusive artisan supply chain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EE7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335200" cy="6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710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2563EB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710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E-commerce lagging competitors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Limited Gen Z engagement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High fixed costs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4E9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696600"/>
            <a:ext cx="5335200" cy="60000"/>
          </a:xfrm>
          <a:prstGeom prst="rect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58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B76E79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8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76E79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China market rebound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76E79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Digital collectibles/NFTs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76E79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Sustainable luxury positioning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4E9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696600"/>
            <a:ext cx="5335200" cy="60000"/>
          </a:xfrm>
          <a:prstGeom prst="rect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710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B76E79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710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76E79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Counterfeit market growth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76E79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Luxury fatigue post-pandemic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76E79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Geopolitical travel disruptions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3996400" y="1421600"/>
            <a:ext cx="4679200" cy="4679200"/>
          </a:xfrm>
          <a:prstGeom prst="ellipse">
            <a:avLst/>
          </a:prstGeom>
          <a:solidFill>
            <a:srgbClr val="F9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1165800" y="1521600"/>
            <a:ext cx="5070200" cy="2139600"/>
          </a:xfrm>
          <a:prstGeom prst="roundRect">
            <a:avLst>
              <a:gd name="adj" fmla="val 2366"/>
            </a:avLst>
          </a:prstGeom>
          <a:solidFill>
            <a:srgbClr val="E9D3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315800" y="2241400"/>
            <a:ext cx="47702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1A1A2E"/>
                </a:solidFill>
                <a:latin typeface="Inter"/>
              </a:rPr>
              <a:t>Quick Wins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85800" y="2641400"/>
            <a:ext cx="483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436000" y="1521600"/>
            <a:ext cx="5070200" cy="2139600"/>
          </a:xfrm>
          <a:prstGeom prst="roundRect">
            <a:avLst>
              <a:gd name="adj" fmla="val 2366"/>
            </a:avLst>
          </a:prstGeom>
          <a:solidFill>
            <a:srgbClr val="D8C9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586000" y="2241400"/>
            <a:ext cx="47702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1A1A2E"/>
                </a:solidFill>
                <a:latin typeface="Inter"/>
              </a:rPr>
              <a:t>Major Projects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556000" y="2641400"/>
            <a:ext cx="483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165800" y="3861200"/>
            <a:ext cx="5070200" cy="2139600"/>
          </a:xfrm>
          <a:prstGeom prst="roundRect">
            <a:avLst>
              <a:gd name="adj" fmla="val 2366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1315800" y="4581000"/>
            <a:ext cx="47702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1A1A2E"/>
                </a:solidFill>
                <a:latin typeface="Inter"/>
              </a:rPr>
              <a:t>Fill-Ins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285800" y="4981000"/>
            <a:ext cx="483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436000" y="3861200"/>
            <a:ext cx="5070200" cy="2139600"/>
          </a:xfrm>
          <a:prstGeom prst="roundRect">
            <a:avLst>
              <a:gd name="adj" fmla="val 2366"/>
            </a:avLst>
          </a:prstGeom>
          <a:solidFill>
            <a:srgbClr val="86C9C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586000" y="4581000"/>
            <a:ext cx="47702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1A1A2E"/>
                </a:solidFill>
                <a:latin typeface="Inter"/>
              </a:rPr>
              <a:t>Thankless Tasks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556000" y="4981000"/>
            <a:ext cx="483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18" name="Oval 17"/>
          <p:cNvSpPr/>
          <p:nvPr/>
        </p:nvSpPr>
        <p:spPr>
          <a:xfrm>
            <a:off x="790800" y="3726200"/>
            <a:ext cx="70000" cy="7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85800" y="3821200"/>
            <a:ext cx="4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Effort</a:t>
            </a:r>
          </a:p>
        </p:txBody>
      </p:sp>
      <p:sp>
        <p:nvSpPr>
          <p:cNvPr id="20" name="Oval 19"/>
          <p:cNvSpPr/>
          <p:nvPr/>
        </p:nvSpPr>
        <p:spPr>
          <a:xfrm>
            <a:off x="6301000" y="6095800"/>
            <a:ext cx="70000" cy="7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1165800" y="6180800"/>
            <a:ext cx="103404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Impact</a:t>
            </a:r>
          </a:p>
        </p:txBody>
      </p:sp>
      <p:sp>
        <p:nvSpPr>
          <p:cNvPr id="22" name="Rectangle 2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5396000" y="2624200"/>
            <a:ext cx="1400000" cy="1400000"/>
          </a:xfrm>
          <a:prstGeom prst="ellipse">
            <a:avLst/>
          </a:prstGeom>
          <a:solidFill>
            <a:srgbClr val="C58B93">
              <a:alpha val="7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5221000" y="2449200"/>
            <a:ext cx="1750000" cy="1750000"/>
          </a:xfrm>
          <a:prstGeom prst="ellipse">
            <a:avLst/>
          </a:prstGeom>
          <a:solidFill>
            <a:srgbClr val="CC99A1">
              <a:alpha val="6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5046000" y="2274200"/>
            <a:ext cx="2100000" cy="2100000"/>
          </a:xfrm>
          <a:prstGeom prst="ellipse">
            <a:avLst/>
          </a:prstGeom>
          <a:solidFill>
            <a:srgbClr val="D3A8AE">
              <a:alpha val="6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4871000" y="2099200"/>
            <a:ext cx="2450000" cy="2450000"/>
          </a:xfrm>
          <a:prstGeom prst="ellipse">
            <a:avLst/>
          </a:prstGeom>
          <a:solidFill>
            <a:srgbClr val="DBB6BC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4696000" y="1924200"/>
            <a:ext cx="2800000" cy="2800000"/>
          </a:xfrm>
          <a:prstGeom prst="ellipse">
            <a:avLst/>
          </a:prstGeom>
          <a:solidFill>
            <a:srgbClr val="E2C5C9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396000" y="27084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A1A2E"/>
                </a:solidFill>
                <a:latin typeface="Inter"/>
              </a:rPr>
              <a:t>Innovation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296000" y="29584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12" name="Oval 11"/>
          <p:cNvSpPr/>
          <p:nvPr/>
        </p:nvSpPr>
        <p:spPr>
          <a:xfrm>
            <a:off x="4682000" y="3548200"/>
            <a:ext cx="1400000" cy="1400000"/>
          </a:xfrm>
          <a:prstGeom prst="ellipse">
            <a:avLst/>
          </a:prstGeom>
          <a:solidFill>
            <a:srgbClr val="C58B93">
              <a:alpha val="7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507000" y="3373200"/>
            <a:ext cx="1750000" cy="1750000"/>
          </a:xfrm>
          <a:prstGeom prst="ellipse">
            <a:avLst/>
          </a:prstGeom>
          <a:solidFill>
            <a:srgbClr val="CC99A1">
              <a:alpha val="6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4332000" y="3198200"/>
            <a:ext cx="2100000" cy="2100000"/>
          </a:xfrm>
          <a:prstGeom prst="ellipse">
            <a:avLst/>
          </a:prstGeom>
          <a:solidFill>
            <a:srgbClr val="D3A8AE">
              <a:alpha val="6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157000" y="3023200"/>
            <a:ext cx="2450000" cy="2450000"/>
          </a:xfrm>
          <a:prstGeom prst="ellipse">
            <a:avLst/>
          </a:prstGeom>
          <a:solidFill>
            <a:srgbClr val="DBB6BC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3982000" y="2848200"/>
            <a:ext cx="2800000" cy="2800000"/>
          </a:xfrm>
          <a:prstGeom prst="ellipse">
            <a:avLst/>
          </a:prstGeom>
          <a:solidFill>
            <a:srgbClr val="E2C5C9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039400" y="44640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A1A2E"/>
                </a:solidFill>
                <a:latin typeface="Inter"/>
              </a:rPr>
              <a:t>Experience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939400" y="47140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19" name="Oval 18"/>
          <p:cNvSpPr/>
          <p:nvPr/>
        </p:nvSpPr>
        <p:spPr>
          <a:xfrm>
            <a:off x="6110000" y="3548200"/>
            <a:ext cx="1400000" cy="1400000"/>
          </a:xfrm>
          <a:prstGeom prst="ellipse">
            <a:avLst/>
          </a:prstGeom>
          <a:solidFill>
            <a:srgbClr val="B294EE">
              <a:alpha val="7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5935000" y="3373200"/>
            <a:ext cx="1750000" cy="1750000"/>
          </a:xfrm>
          <a:prstGeom prst="ellipse">
            <a:avLst/>
          </a:prstGeom>
          <a:solidFill>
            <a:srgbClr val="BBA1F0">
              <a:alpha val="6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5760000" y="3198200"/>
            <a:ext cx="2100000" cy="2100000"/>
          </a:xfrm>
          <a:prstGeom prst="ellipse">
            <a:avLst/>
          </a:prstGeom>
          <a:solidFill>
            <a:srgbClr val="C5AFF2">
              <a:alpha val="6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5585000" y="3023200"/>
            <a:ext cx="2450000" cy="2450000"/>
          </a:xfrm>
          <a:prstGeom prst="ellipse">
            <a:avLst/>
          </a:prstGeom>
          <a:solidFill>
            <a:srgbClr val="CFBCF4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5410000" y="2848200"/>
            <a:ext cx="2800000" cy="2800000"/>
          </a:xfrm>
          <a:prstGeom prst="ellipse">
            <a:avLst/>
          </a:prstGeom>
          <a:solidFill>
            <a:srgbClr val="D8C9F6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752600" y="44640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A1A2E"/>
                </a:solidFill>
                <a:latin typeface="Inter"/>
              </a:rPr>
              <a:t>Trust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52600" y="47140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4996000" y="3626200"/>
            <a:ext cx="2200000" cy="320000"/>
          </a:xfrm>
          <a:prstGeom prst="roundRect">
            <a:avLst>
              <a:gd name="adj" fmla="val 7272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5036000" y="3646200"/>
            <a:ext cx="2120000" cy="2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Our Competitive Advantage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2323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2C2C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3E3E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296000" y="1629000"/>
            <a:ext cx="3600000" cy="3600000"/>
          </a:xfrm>
          <a:prstGeom prst="ellipse">
            <a:avLst/>
          </a:prstGeom>
          <a:solidFill>
            <a:srgbClr val="BB76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4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5000" b="1" i="0">
                <a:solidFill>
                  <a:srgbClr val="B76E79"/>
                </a:solidFill>
                <a:latin typeface="Inter"/>
              </a:rPr>
              <a:t>03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129000"/>
            <a:ext cx="12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85800" y="3329000"/>
            <a:ext cx="9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85800" y="4129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1818C"/>
                </a:solidFill>
                <a:latin typeface="Inter"/>
              </a:rPr>
              <a:t>How we plan and execute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414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C8C96"/>
                </a:solidFill>
                <a:latin typeface="Inter"/>
              </a:rPr>
              <a:t>Maison Luxe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C8C96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Our Process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2127840" y="2471600"/>
            <a:ext cx="1444080" cy="0"/>
          </a:xfrm>
          <a:prstGeom prst="line">
            <a:avLst/>
          </a:prstGeom>
          <a:ln w="12700">
            <a:solidFill>
              <a:srgbClr val="E2C5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347840" y="2051600"/>
            <a:ext cx="840000" cy="840000"/>
          </a:xfrm>
          <a:prstGeom prst="ellipse">
            <a:avLst/>
          </a:prstGeom>
          <a:solidFill>
            <a:srgbClr val="F4E9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407840" y="2111600"/>
            <a:ext cx="720000" cy="72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17840" y="22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47840" y="2521600"/>
            <a:ext cx="6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Discovery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5800" y="303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Research &amp; analysis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4291920" y="2471600"/>
            <a:ext cx="1444080" cy="0"/>
          </a:xfrm>
          <a:prstGeom prst="line">
            <a:avLst/>
          </a:prstGeom>
          <a:ln w="12700">
            <a:solidFill>
              <a:srgbClr val="E2C5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3511920" y="2051600"/>
            <a:ext cx="840000" cy="840000"/>
          </a:xfrm>
          <a:prstGeom prst="ellipse">
            <a:avLst/>
          </a:prstGeom>
          <a:solidFill>
            <a:srgbClr val="F5EC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3571920" y="2111600"/>
            <a:ext cx="720000" cy="720000"/>
          </a:xfrm>
          <a:prstGeom prst="ellipse">
            <a:avLst/>
          </a:prstGeom>
          <a:solidFill>
            <a:srgbClr val="C183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3781920" y="22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611920" y="2521600"/>
            <a:ext cx="6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869880" y="303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Planning &amp; design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6456000" y="2471600"/>
            <a:ext cx="1444080" cy="0"/>
          </a:xfrm>
          <a:prstGeom prst="line">
            <a:avLst/>
          </a:prstGeom>
          <a:ln w="12700">
            <a:solidFill>
              <a:srgbClr val="E2C5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5676000" y="2051600"/>
            <a:ext cx="840000" cy="840000"/>
          </a:xfrm>
          <a:prstGeom prst="ellipse">
            <a:avLst/>
          </a:prstGeom>
          <a:solidFill>
            <a:srgbClr val="F7EF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5736000" y="2111600"/>
            <a:ext cx="720000" cy="720000"/>
          </a:xfrm>
          <a:prstGeom prst="ellipse">
            <a:avLst/>
          </a:prstGeom>
          <a:solidFill>
            <a:srgbClr val="CC99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5946000" y="22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776000" y="2521600"/>
            <a:ext cx="6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Develop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033960" y="303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Build &amp; iterate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8620080" y="2471600"/>
            <a:ext cx="1444080" cy="0"/>
          </a:xfrm>
          <a:prstGeom prst="line">
            <a:avLst/>
          </a:prstGeom>
          <a:ln w="12700">
            <a:solidFill>
              <a:srgbClr val="E2C5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7840080" y="2051600"/>
            <a:ext cx="840000" cy="840000"/>
          </a:xfrm>
          <a:prstGeom prst="ellipse">
            <a:avLst/>
          </a:prstGeom>
          <a:solidFill>
            <a:srgbClr val="F9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7900080" y="2111600"/>
            <a:ext cx="720000" cy="720000"/>
          </a:xfrm>
          <a:prstGeom prst="ellipse">
            <a:avLst/>
          </a:prstGeom>
          <a:solidFill>
            <a:srgbClr val="D7AFB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110080" y="22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940080" y="2521600"/>
            <a:ext cx="6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Deploy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198040" y="303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Launch &amp; integrate</a:t>
            </a:r>
          </a:p>
        </p:txBody>
      </p:sp>
      <p:sp>
        <p:nvSpPr>
          <p:cNvPr id="29" name="Oval 28"/>
          <p:cNvSpPr/>
          <p:nvPr/>
        </p:nvSpPr>
        <p:spPr>
          <a:xfrm>
            <a:off x="10004160" y="2051600"/>
            <a:ext cx="840000" cy="840000"/>
          </a:xfrm>
          <a:prstGeom prst="ellipse">
            <a:avLst/>
          </a:prstGeom>
          <a:solidFill>
            <a:srgbClr val="FAF6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10064160" y="2111600"/>
            <a:ext cx="720000" cy="720000"/>
          </a:xfrm>
          <a:prstGeom prst="ellipse">
            <a:avLst/>
          </a:prstGeom>
          <a:solidFill>
            <a:srgbClr val="E2C5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10274160" y="22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0104160" y="2521600"/>
            <a:ext cx="6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362120" y="303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Measure &amp; improve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7871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7871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7871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7871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Strategic Roadmap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2047840" y="2371600"/>
            <a:ext cx="1604080" cy="0"/>
          </a:xfrm>
          <a:prstGeom prst="line">
            <a:avLst/>
          </a:prstGeom>
          <a:ln w="12700">
            <a:solidFill>
              <a:srgbClr val="DBB6B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407840" y="2011600"/>
            <a:ext cx="720000" cy="720000"/>
          </a:xfrm>
          <a:prstGeom prst="ellipse">
            <a:avLst/>
          </a:prstGeom>
          <a:solidFill>
            <a:srgbClr val="F4E9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487840" y="2091600"/>
            <a:ext cx="560000" cy="56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517840" y="2151600"/>
            <a:ext cx="5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Q1 2026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517840" y="2291600"/>
            <a:ext cx="5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Foundation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52376" y="2888176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715800" y="2851600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75800" y="2951600"/>
            <a:ext cx="1984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Core platform launch
and team expansion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4211920" y="2371600"/>
            <a:ext cx="1604080" cy="0"/>
          </a:xfrm>
          <a:prstGeom prst="line">
            <a:avLst/>
          </a:prstGeom>
          <a:ln w="12700">
            <a:solidFill>
              <a:srgbClr val="DBB6B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3571920" y="2011600"/>
            <a:ext cx="720000" cy="720000"/>
          </a:xfrm>
          <a:prstGeom prst="ellipse">
            <a:avLst/>
          </a:prstGeom>
          <a:solidFill>
            <a:srgbClr val="F5EB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3651920" y="2091600"/>
            <a:ext cx="560000" cy="560000"/>
          </a:xfrm>
          <a:prstGeom prst="ellipse">
            <a:avLst/>
          </a:prstGeom>
          <a:solidFill>
            <a:srgbClr val="BF7F8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681920" y="2151600"/>
            <a:ext cx="5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Q2 2026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681920" y="2291600"/>
            <a:ext cx="5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Growth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2916456" y="2888176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2879880" y="2851600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2939880" y="2951600"/>
            <a:ext cx="1984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Market entry into
3 new regions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6376000" y="2371600"/>
            <a:ext cx="1604080" cy="0"/>
          </a:xfrm>
          <a:prstGeom prst="line">
            <a:avLst/>
          </a:prstGeom>
          <a:ln w="12700">
            <a:solidFill>
              <a:srgbClr val="DBB6B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5736000" y="2011600"/>
            <a:ext cx="720000" cy="720000"/>
          </a:xfrm>
          <a:prstGeom prst="ellipse">
            <a:avLst/>
          </a:prstGeom>
          <a:solidFill>
            <a:srgbClr val="F6EE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5816000" y="2091600"/>
            <a:ext cx="560000" cy="560000"/>
          </a:xfrm>
          <a:prstGeom prst="ellipse">
            <a:avLst/>
          </a:prstGeom>
          <a:solidFill>
            <a:srgbClr val="C890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5846000" y="2151600"/>
            <a:ext cx="5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Q3 2026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846000" y="2291600"/>
            <a:ext cx="5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5080536" y="2888176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5043960" y="2851600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5103960" y="2951600"/>
            <a:ext cx="1984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Enterprise features
and partnerships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8540080" y="2371600"/>
            <a:ext cx="1604080" cy="0"/>
          </a:xfrm>
          <a:prstGeom prst="line">
            <a:avLst/>
          </a:prstGeom>
          <a:ln w="12700">
            <a:solidFill>
              <a:srgbClr val="DBB6B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900080" y="2011600"/>
            <a:ext cx="720000" cy="720000"/>
          </a:xfrm>
          <a:prstGeom prst="ellipse">
            <a:avLst/>
          </a:prstGeom>
          <a:solidFill>
            <a:srgbClr val="F7F1F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7980080" y="2091600"/>
            <a:ext cx="560000" cy="560000"/>
          </a:xfrm>
          <a:prstGeom prst="ellipse">
            <a:avLst/>
          </a:prstGeom>
          <a:solidFill>
            <a:srgbClr val="D0A2A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8010080" y="2151600"/>
            <a:ext cx="5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Q4 2026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010080" y="2291600"/>
            <a:ext cx="5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7244616" y="2888176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ounded Rectangle 34"/>
          <p:cNvSpPr/>
          <p:nvPr/>
        </p:nvSpPr>
        <p:spPr>
          <a:xfrm>
            <a:off x="7208040" y="2851600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268040" y="2951600"/>
            <a:ext cx="1984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37" name="Oval 36"/>
          <p:cNvSpPr/>
          <p:nvPr/>
        </p:nvSpPr>
        <p:spPr>
          <a:xfrm>
            <a:off x="10064160" y="2011600"/>
            <a:ext cx="720000" cy="720000"/>
          </a:xfrm>
          <a:prstGeom prst="ellipse">
            <a:avLst/>
          </a:prstGeom>
          <a:solidFill>
            <a:srgbClr val="F9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Oval 37"/>
          <p:cNvSpPr/>
          <p:nvPr/>
        </p:nvSpPr>
        <p:spPr>
          <a:xfrm>
            <a:off x="10144160" y="2091600"/>
            <a:ext cx="560000" cy="560000"/>
          </a:xfrm>
          <a:prstGeom prst="ellipse">
            <a:avLst/>
          </a:prstGeom>
          <a:solidFill>
            <a:srgbClr val="D9B3B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10174160" y="2151600"/>
            <a:ext cx="5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Q1 2027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0174160" y="2291600"/>
            <a:ext cx="5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Expand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9408696" y="2888176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ounded Rectangle 41"/>
          <p:cNvSpPr/>
          <p:nvPr/>
        </p:nvSpPr>
        <p:spPr>
          <a:xfrm>
            <a:off x="9372120" y="2851600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9432120" y="2951600"/>
            <a:ext cx="1984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44" name="Rectangle 4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955800" y="1556600"/>
            <a:ext cx="10280400" cy="680000"/>
          </a:xfrm>
          <a:prstGeom prst="roundRect">
            <a:avLst>
              <a:gd name="adj" fmla="val 1167"/>
            </a:avLst>
          </a:prstGeom>
          <a:solidFill>
            <a:srgbClr val="F4E9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985800" y="1571600"/>
            <a:ext cx="10220400" cy="650000"/>
          </a:xfrm>
          <a:prstGeom prst="roundRect">
            <a:avLst>
              <a:gd name="adj" fmla="val 978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85800" y="1591600"/>
            <a:ext cx="100204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Awareness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85800" y="1866600"/>
            <a:ext cx="100204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10,000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306200" y="159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8716C"/>
                </a:solidFill>
                <a:latin typeface="Inter"/>
              </a:rPr>
              <a:t>Total market reach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658452" y="2246600"/>
            <a:ext cx="8875095" cy="680000"/>
          </a:xfrm>
          <a:prstGeom prst="roundRect">
            <a:avLst>
              <a:gd name="adj" fmla="val 1352"/>
            </a:avLst>
          </a:prstGeom>
          <a:solidFill>
            <a:srgbClr val="F5EC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1688452" y="2261600"/>
            <a:ext cx="8815095" cy="650000"/>
          </a:xfrm>
          <a:prstGeom prst="roundRect">
            <a:avLst>
              <a:gd name="adj" fmla="val 1134"/>
            </a:avLst>
          </a:prstGeom>
          <a:solidFill>
            <a:srgbClr val="C183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1788452" y="2281600"/>
            <a:ext cx="8615095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Interest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788452" y="2556600"/>
            <a:ext cx="8615095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5,200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603547" y="228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8716C"/>
                </a:solidFill>
                <a:latin typeface="Inter"/>
              </a:rPr>
              <a:t>Engaged prospects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361105" y="2936600"/>
            <a:ext cx="7469790" cy="680000"/>
          </a:xfrm>
          <a:prstGeom prst="roundRect">
            <a:avLst>
              <a:gd name="adj" fmla="val 1606"/>
            </a:avLst>
          </a:prstGeom>
          <a:solidFill>
            <a:srgbClr val="F7EF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2391105" y="2951600"/>
            <a:ext cx="7409790" cy="650000"/>
          </a:xfrm>
          <a:prstGeom prst="roundRect">
            <a:avLst>
              <a:gd name="adj" fmla="val 1349"/>
            </a:avLst>
          </a:prstGeom>
          <a:solidFill>
            <a:srgbClr val="CC99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2491105" y="2971600"/>
            <a:ext cx="720979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Consideration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491105" y="3246600"/>
            <a:ext cx="720979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2,800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900895" y="297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8716C"/>
                </a:solidFill>
                <a:latin typeface="Inter"/>
              </a:rPr>
              <a:t>Qualified leads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063758" y="3626600"/>
            <a:ext cx="6064484" cy="680000"/>
          </a:xfrm>
          <a:prstGeom prst="roundRect">
            <a:avLst>
              <a:gd name="adj" fmla="val 1978"/>
            </a:avLst>
          </a:prstGeom>
          <a:solidFill>
            <a:srgbClr val="F9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3093758" y="3641600"/>
            <a:ext cx="6004484" cy="650000"/>
          </a:xfrm>
          <a:prstGeom prst="roundRect">
            <a:avLst>
              <a:gd name="adj" fmla="val 1665"/>
            </a:avLst>
          </a:prstGeom>
          <a:solidFill>
            <a:srgbClr val="D7AFB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3193758" y="3661600"/>
            <a:ext cx="5804484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Intent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193758" y="3936600"/>
            <a:ext cx="5804484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1,400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98242" y="366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8716C"/>
                </a:solidFill>
                <a:latin typeface="Inter"/>
              </a:rPr>
              <a:t>Sales pipeline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3766410" y="4316600"/>
            <a:ext cx="4659180" cy="680000"/>
          </a:xfrm>
          <a:prstGeom prst="roundRect">
            <a:avLst>
              <a:gd name="adj" fmla="val 2575"/>
            </a:avLst>
          </a:prstGeom>
          <a:solidFill>
            <a:srgbClr val="FAF6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3796410" y="4331600"/>
            <a:ext cx="4599180" cy="650000"/>
          </a:xfrm>
          <a:prstGeom prst="roundRect">
            <a:avLst>
              <a:gd name="adj" fmla="val 2174"/>
            </a:avLst>
          </a:prstGeom>
          <a:solidFill>
            <a:srgbClr val="E2C5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3896410" y="4351600"/>
            <a:ext cx="439918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Purchase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896410" y="4626600"/>
            <a:ext cx="439918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680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495590" y="435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8716C"/>
                </a:solidFill>
                <a:latin typeface="Inter"/>
              </a:rPr>
              <a:t>Converted customers</a:t>
            </a:r>
          </a:p>
        </p:txBody>
      </p: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4885756" y="1361600"/>
            <a:ext cx="2420488" cy="925840"/>
          </a:xfrm>
          <a:prstGeom prst="roundRect">
            <a:avLst>
              <a:gd name="adj" fmla="val 4957"/>
            </a:avLst>
          </a:prstGeom>
          <a:solidFill>
            <a:srgbClr val="F0E2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4905756" y="1371600"/>
            <a:ext cx="2380488" cy="905840"/>
          </a:xfrm>
          <a:prstGeom prst="roundRect">
            <a:avLst>
              <a:gd name="adj" fmla="val 4200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4935756" y="1381600"/>
            <a:ext cx="2320488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Vision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935756" y="1829520"/>
            <a:ext cx="2320488" cy="43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E5CCD0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830767" y="2317440"/>
            <a:ext cx="4530466" cy="925840"/>
          </a:xfrm>
          <a:prstGeom prst="roundRect">
            <a:avLst>
              <a:gd name="adj" fmla="val 2648"/>
            </a:avLst>
          </a:prstGeom>
          <a:solidFill>
            <a:srgbClr val="F2E6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3850767" y="2327440"/>
            <a:ext cx="4490466" cy="905840"/>
          </a:xfrm>
          <a:prstGeom prst="roundRect">
            <a:avLst>
              <a:gd name="adj" fmla="val 2226"/>
            </a:avLst>
          </a:prstGeom>
          <a:solidFill>
            <a:srgbClr val="C183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3880767" y="2337440"/>
            <a:ext cx="4430466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80767" y="2785360"/>
            <a:ext cx="4430466" cy="43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E9D3D7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775778" y="3273280"/>
            <a:ext cx="6640444" cy="925840"/>
          </a:xfrm>
          <a:prstGeom prst="roundRect">
            <a:avLst>
              <a:gd name="adj" fmla="val 1807"/>
            </a:avLst>
          </a:prstGeom>
          <a:solidFill>
            <a:srgbClr val="F4EA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2795778" y="3283280"/>
            <a:ext cx="6600444" cy="905840"/>
          </a:xfrm>
          <a:prstGeom prst="roundRect">
            <a:avLst>
              <a:gd name="adj" fmla="val 1515"/>
            </a:avLst>
          </a:prstGeom>
          <a:solidFill>
            <a:srgbClr val="CC99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2825778" y="3293280"/>
            <a:ext cx="6540444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Objectives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825778" y="3741200"/>
            <a:ext cx="6540444" cy="43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EDDBDE"/>
                </a:solidFill>
                <a:latin typeface="Inter"/>
              </a:rPr>
              <a:t>Measurable annual targets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1720789" y="4229120"/>
            <a:ext cx="8750422" cy="925840"/>
          </a:xfrm>
          <a:prstGeom prst="roundRect">
            <a:avLst>
              <a:gd name="adj" fmla="val 1371"/>
            </a:avLst>
          </a:prstGeom>
          <a:solidFill>
            <a:srgbClr val="F7EF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1740789" y="4239120"/>
            <a:ext cx="8710422" cy="905840"/>
          </a:xfrm>
          <a:prstGeom prst="roundRect">
            <a:avLst>
              <a:gd name="adj" fmla="val 1148"/>
            </a:avLst>
          </a:prstGeom>
          <a:solidFill>
            <a:srgbClr val="D7AFB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1770789" y="4249120"/>
            <a:ext cx="8650422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Tactics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770789" y="4697040"/>
            <a:ext cx="8650422" cy="43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1E3E5"/>
                </a:solidFill>
                <a:latin typeface="Inter"/>
              </a:rPr>
              <a:t>Quarterly action plans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65800" y="5184960"/>
            <a:ext cx="10860400" cy="925840"/>
          </a:xfrm>
          <a:prstGeom prst="roundRect">
            <a:avLst>
              <a:gd name="adj" fmla="val 1104"/>
            </a:avLst>
          </a:prstGeom>
          <a:solidFill>
            <a:srgbClr val="F9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85800" y="5194960"/>
            <a:ext cx="10820400" cy="905840"/>
          </a:xfrm>
          <a:prstGeom prst="roundRect">
            <a:avLst>
              <a:gd name="adj" fmla="val 924"/>
            </a:avLst>
          </a:prstGeom>
          <a:solidFill>
            <a:srgbClr val="E2C5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15800" y="5204960"/>
            <a:ext cx="1076040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Operations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5800" y="5652880"/>
            <a:ext cx="10760400" cy="43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4EAEC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1451600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580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A1A2E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8580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2162514"/>
            <a:ext cx="1002040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85800" y="2192514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580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A1A2E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580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03428"/>
            <a:ext cx="1002040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85800" y="2933428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8580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A1A2E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8580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485800" y="3644342"/>
            <a:ext cx="1002040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85800" y="3674342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580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A1A2E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8580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485800" y="4385256"/>
            <a:ext cx="1002040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85800" y="4415256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8580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A1A2E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8580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485800" y="5126170"/>
            <a:ext cx="1002040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85800" y="5156170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580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8580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A1A2E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8580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85800" y="5867084"/>
            <a:ext cx="1002040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85800" y="5897084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8580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A1A2E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48580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3846000" y="1586200"/>
            <a:ext cx="4500000" cy="4500000"/>
          </a:xfrm>
          <a:prstGeom prst="ellipse">
            <a:avLst/>
          </a:prstGeom>
          <a:solidFill>
            <a:srgbClr val="BA75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6" name="Connector 5"/>
          <p:cNvCxnSpPr/>
          <p:nvPr/>
        </p:nvCxnSpPr>
        <p:spPr>
          <a:xfrm flipV="1">
            <a:off x="6096000" y="2036200"/>
            <a:ext cx="0" cy="1800000"/>
          </a:xfrm>
          <a:prstGeom prst="line">
            <a:avLst/>
          </a:prstGeom>
          <a:ln w="38100">
            <a:solidFill>
              <a:srgbClr val="CC99A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V="1">
            <a:off x="6096000" y="2036200"/>
            <a:ext cx="0" cy="1800000"/>
          </a:xfrm>
          <a:prstGeom prst="line">
            <a:avLst/>
          </a:prstGeom>
          <a:ln w="12700">
            <a:solidFill>
              <a:srgbClr val="E2C5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6096000" y="2936200"/>
            <a:ext cx="1558845" cy="900000"/>
          </a:xfrm>
          <a:prstGeom prst="line">
            <a:avLst/>
          </a:prstGeom>
          <a:ln w="38100">
            <a:solidFill>
              <a:srgbClr val="BBA1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V="1">
            <a:off x="6096000" y="2936200"/>
            <a:ext cx="1558845" cy="900000"/>
          </a:xfrm>
          <a:prstGeom prst="line">
            <a:avLst/>
          </a:prstGeom>
          <a:ln w="12700">
            <a:solidFill>
              <a:srgbClr val="D8C9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6096000" y="3836200"/>
            <a:ext cx="1558845" cy="899999"/>
          </a:xfrm>
          <a:prstGeom prst="line">
            <a:avLst/>
          </a:prstGeom>
          <a:ln w="38100">
            <a:solidFill>
              <a:srgbClr val="6691F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6096000" y="3836200"/>
            <a:ext cx="1558845" cy="899999"/>
          </a:xfrm>
          <a:prstGeom prst="line">
            <a:avLst/>
          </a:prstGeom>
          <a:ln w="12700">
            <a:solidFill>
              <a:srgbClr val="A7C0F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6096000" y="3836200"/>
            <a:ext cx="0" cy="1800000"/>
          </a:xfrm>
          <a:prstGeom prst="line">
            <a:avLst/>
          </a:prstGeom>
          <a:ln w="38100">
            <a:solidFill>
              <a:srgbClr val="55B4A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6096000" y="3836200"/>
            <a:ext cx="0" cy="1800000"/>
          </a:xfrm>
          <a:prstGeom prst="line">
            <a:avLst/>
          </a:prstGeom>
          <a:ln w="12700">
            <a:solidFill>
              <a:srgbClr val="9ED4C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 flipH="1">
            <a:off x="4537155" y="3836200"/>
            <a:ext cx="1558845" cy="900000"/>
          </a:xfrm>
          <a:prstGeom prst="line">
            <a:avLst/>
          </a:prstGeom>
          <a:ln w="38100">
            <a:solidFill>
              <a:srgbClr val="E49F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 flipH="1">
            <a:off x="4537155" y="3836200"/>
            <a:ext cx="1558845" cy="900000"/>
          </a:xfrm>
          <a:prstGeom prst="line">
            <a:avLst/>
          </a:prstGeom>
          <a:ln w="12700">
            <a:solidFill>
              <a:srgbClr val="EFC89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 flipH="1" flipV="1">
            <a:off x="4537155" y="2936200"/>
            <a:ext cx="1558845" cy="900000"/>
          </a:xfrm>
          <a:prstGeom prst="line">
            <a:avLst/>
          </a:prstGeom>
          <a:ln w="38100">
            <a:solidFill>
              <a:srgbClr val="EA60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 flipH="1" flipV="1">
            <a:off x="4537155" y="2936200"/>
            <a:ext cx="1558845" cy="900000"/>
          </a:xfrm>
          <a:prstGeom prst="line">
            <a:avLst/>
          </a:prstGeom>
          <a:ln w="12700">
            <a:solidFill>
              <a:srgbClr val="F3A4B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5586000" y="3326200"/>
            <a:ext cx="1020000" cy="1020000"/>
          </a:xfrm>
          <a:prstGeom prst="ellipse">
            <a:avLst/>
          </a:prstGeom>
          <a:solidFill>
            <a:srgbClr val="CC99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5616000" y="3356200"/>
            <a:ext cx="960000" cy="96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5616000" y="3356200"/>
            <a:ext cx="960000" cy="9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21" name="Oval 20"/>
          <p:cNvSpPr/>
          <p:nvPr/>
        </p:nvSpPr>
        <p:spPr>
          <a:xfrm>
            <a:off x="5721000" y="1661200"/>
            <a:ext cx="750000" cy="750000"/>
          </a:xfrm>
          <a:prstGeom prst="ellipse">
            <a:avLst/>
          </a:prstGeom>
          <a:solidFill>
            <a:srgbClr val="CC99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5746000" y="1686200"/>
            <a:ext cx="700000" cy="7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746000" y="1686200"/>
            <a:ext cx="700000" cy="35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766000" y="2036200"/>
            <a:ext cx="66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Real-time data insights</a:t>
            </a:r>
          </a:p>
        </p:txBody>
      </p:sp>
      <p:sp>
        <p:nvSpPr>
          <p:cNvPr id="25" name="Oval 24"/>
          <p:cNvSpPr/>
          <p:nvPr/>
        </p:nvSpPr>
        <p:spPr>
          <a:xfrm>
            <a:off x="7279845" y="2561200"/>
            <a:ext cx="750000" cy="750000"/>
          </a:xfrm>
          <a:prstGeom prst="ellipse">
            <a:avLst/>
          </a:prstGeom>
          <a:solidFill>
            <a:srgbClr val="BBA1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7304845" y="2586200"/>
            <a:ext cx="700000" cy="700000"/>
          </a:xfrm>
          <a:prstGeom prst="ellipse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304845" y="2586200"/>
            <a:ext cx="700000" cy="35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324845" y="2936200"/>
            <a:ext cx="66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29" name="Oval 28"/>
          <p:cNvSpPr/>
          <p:nvPr/>
        </p:nvSpPr>
        <p:spPr>
          <a:xfrm>
            <a:off x="7279845" y="4361199"/>
            <a:ext cx="750000" cy="750000"/>
          </a:xfrm>
          <a:prstGeom prst="ellipse">
            <a:avLst/>
          </a:prstGeom>
          <a:solidFill>
            <a:srgbClr val="6691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7304845" y="4386199"/>
            <a:ext cx="700000" cy="7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304845" y="4386199"/>
            <a:ext cx="700000" cy="35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324845" y="4736199"/>
            <a:ext cx="66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Seamless API connectivity</a:t>
            </a:r>
          </a:p>
        </p:txBody>
      </p:sp>
      <p:sp>
        <p:nvSpPr>
          <p:cNvPr id="33" name="Oval 32"/>
          <p:cNvSpPr/>
          <p:nvPr/>
        </p:nvSpPr>
        <p:spPr>
          <a:xfrm>
            <a:off x="5721000" y="5261200"/>
            <a:ext cx="750000" cy="750000"/>
          </a:xfrm>
          <a:prstGeom prst="ellipse">
            <a:avLst/>
          </a:prstGeom>
          <a:solidFill>
            <a:srgbClr val="55B4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5746000" y="5286200"/>
            <a:ext cx="700000" cy="70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5746000" y="5286200"/>
            <a:ext cx="700000" cy="35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766000" y="5636200"/>
            <a:ext cx="66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Workflow optimization</a:t>
            </a:r>
          </a:p>
        </p:txBody>
      </p:sp>
      <p:sp>
        <p:nvSpPr>
          <p:cNvPr id="37" name="Oval 36"/>
          <p:cNvSpPr/>
          <p:nvPr/>
        </p:nvSpPr>
        <p:spPr>
          <a:xfrm>
            <a:off x="4162155" y="4361200"/>
            <a:ext cx="750000" cy="750000"/>
          </a:xfrm>
          <a:prstGeom prst="ellipse">
            <a:avLst/>
          </a:prstGeom>
          <a:solidFill>
            <a:srgbClr val="E49F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Oval 37"/>
          <p:cNvSpPr/>
          <p:nvPr/>
        </p:nvSpPr>
        <p:spPr>
          <a:xfrm>
            <a:off x="4187155" y="4386200"/>
            <a:ext cx="700000" cy="7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4187155" y="4386200"/>
            <a:ext cx="700000" cy="35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207155" y="4736200"/>
            <a:ext cx="66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24/7 expert assistance</a:t>
            </a:r>
          </a:p>
        </p:txBody>
      </p:sp>
      <p:sp>
        <p:nvSpPr>
          <p:cNvPr id="41" name="Oval 40"/>
          <p:cNvSpPr/>
          <p:nvPr/>
        </p:nvSpPr>
        <p:spPr>
          <a:xfrm>
            <a:off x="4162155" y="2561200"/>
            <a:ext cx="750000" cy="750000"/>
          </a:xfrm>
          <a:prstGeom prst="ellipse">
            <a:avLst/>
          </a:prstGeom>
          <a:solidFill>
            <a:srgbClr val="EA607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4187155" y="2586200"/>
            <a:ext cx="700000" cy="70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4187155" y="2586200"/>
            <a:ext cx="700000" cy="35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4207155" y="2936200"/>
            <a:ext cx="66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Global infrastructure</a:t>
            </a:r>
          </a:p>
        </p:txBody>
      </p:sp>
      <p:sp>
        <p:nvSpPr>
          <p:cNvPr id="45" name="Rectangle 4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2323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2C2C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3E3E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296000" y="1629000"/>
            <a:ext cx="3600000" cy="3600000"/>
          </a:xfrm>
          <a:prstGeom prst="ellipse">
            <a:avLst/>
          </a:prstGeom>
          <a:solidFill>
            <a:srgbClr val="BB76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4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5000" b="1" i="0">
                <a:solidFill>
                  <a:srgbClr val="B76E79"/>
                </a:solidFill>
                <a:latin typeface="Inter"/>
              </a:rPr>
              <a:t>04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129000"/>
            <a:ext cx="12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85800" y="3329000"/>
            <a:ext cx="9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85800" y="4129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1818C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414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C8C96"/>
                </a:solidFill>
                <a:latin typeface="Inter"/>
              </a:rPr>
              <a:t>Maison Luxe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C8C96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Revenue by Region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Growth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A1A2E"/>
                </a:solidFill>
                <a:latin typeface="Inter"/>
              </a:rPr>
              <a:t>Enterprise (42%)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A1A2E"/>
                </a:solidFill>
                <a:latin typeface="Inter"/>
              </a:rPr>
              <a:t>Mid-Market (28%)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A1A2E"/>
                </a:solidFill>
                <a:latin typeface="Inter"/>
              </a:rPr>
              <a:t>SMB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A1A2E"/>
                </a:solidFill>
                <a:latin typeface="Inter"/>
              </a:rPr>
              <a:t>Government (10%)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A1A2E"/>
                </a:solidFill>
                <a:latin typeface="Inter"/>
              </a:rPr>
              <a:t>Partners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508176"/>
            <a:ext cx="5160200" cy="500000"/>
          </a:xfrm>
          <a:prstGeom prst="roundRect">
            <a:avLst>
              <a:gd name="adj" fmla="val 232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232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382576" y="1508176"/>
            <a:ext cx="5160200" cy="500000"/>
          </a:xfrm>
          <a:prstGeom prst="roundRect">
            <a:avLst>
              <a:gd name="adj" fmla="val 232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232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3" name="Oval 12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3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$500K/year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46000" y="2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Cost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4460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$350K/year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858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6 months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46000" y="2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Implementation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4460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4 months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3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858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Enterprise-grade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846000" y="3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Scalability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4460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Mid-market focus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858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24/7 dedicated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46000" y="3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Support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4460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Business hours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3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58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200+ connectors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846000" y="4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Integration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4460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50+ connectors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12 months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846000" y="4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ROI Timeline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4460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8 months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B76E7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B76E7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B76E7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B76E7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B76E79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278350" y="2311600"/>
            <a:ext cx="1520000" cy="1520000"/>
          </a:xfrm>
          <a:prstGeom prst="ellipse">
            <a:avLst/>
          </a:prstGeom>
          <a:solidFill>
            <a:srgbClr val="F9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318350" y="2351600"/>
            <a:ext cx="1440000" cy="1440000"/>
          </a:xfrm>
          <a:prstGeom prst="ellipse">
            <a:avLst/>
          </a:prstGeom>
          <a:solidFill>
            <a:srgbClr val="F6ED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318350" y="2351600"/>
            <a:ext cx="1440000" cy="144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447950" y="2481200"/>
            <a:ext cx="1180800" cy="1180800"/>
          </a:xfrm>
          <a:prstGeom prst="ellipse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591950" y="2625200"/>
            <a:ext cx="892800" cy="892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591950" y="2937680"/>
            <a:ext cx="892800" cy="20088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A1A2E"/>
                </a:solidFill>
                <a:latin typeface="Inter"/>
              </a:rPr>
              <a:t>82%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591950" y="3116240"/>
            <a:ext cx="892800" cy="133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$8.2M / $10M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5800" y="391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Revenue Target</a:t>
            </a:r>
          </a:p>
        </p:txBody>
      </p:sp>
      <p:sp>
        <p:nvSpPr>
          <p:cNvPr id="13" name="Oval 12"/>
          <p:cNvSpPr/>
          <p:nvPr/>
        </p:nvSpPr>
        <p:spPr>
          <a:xfrm>
            <a:off x="3983450" y="2311600"/>
            <a:ext cx="1520000" cy="1520000"/>
          </a:xfrm>
          <a:prstGeom prst="ellipse">
            <a:avLst/>
          </a:prstGeom>
          <a:solidFill>
            <a:srgbClr val="F7F4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4023450" y="2351600"/>
            <a:ext cx="1440000" cy="1440000"/>
          </a:xfrm>
          <a:prstGeom prst="ellipse">
            <a:avLst/>
          </a:prstGeom>
          <a:solidFill>
            <a:srgbClr val="F3EF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023450" y="2351600"/>
            <a:ext cx="1440000" cy="1440000"/>
          </a:xfrm>
          <a:prstGeom prst="ellipse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4153050" y="2481200"/>
            <a:ext cx="1180800" cy="11808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4297050" y="2625200"/>
            <a:ext cx="892800" cy="892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297050" y="2937680"/>
            <a:ext cx="892800" cy="20088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A1A2E"/>
                </a:solidFill>
                <a:latin typeface="Inter"/>
              </a:rPr>
              <a:t>94%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297050" y="3116240"/>
            <a:ext cx="892800" cy="133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94%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430900" y="391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Customer Satisfaction</a:t>
            </a:r>
          </a:p>
        </p:txBody>
      </p:sp>
      <p:sp>
        <p:nvSpPr>
          <p:cNvPr id="21" name="Oval 20"/>
          <p:cNvSpPr/>
          <p:nvPr/>
        </p:nvSpPr>
        <p:spPr>
          <a:xfrm>
            <a:off x="6688550" y="2311600"/>
            <a:ext cx="1520000" cy="1520000"/>
          </a:xfrm>
          <a:prstGeom prst="ellipse">
            <a:avLst/>
          </a:prstGeom>
          <a:solidFill>
            <a:srgbClr val="EDF2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6728550" y="2351600"/>
            <a:ext cx="1440000" cy="1440000"/>
          </a:xfrm>
          <a:prstGeom prst="ellipse">
            <a:avLst/>
          </a:prstGeom>
          <a:solidFill>
            <a:srgbClr val="E4EC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6728550" y="2351600"/>
            <a:ext cx="1440000" cy="144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6858150" y="2481200"/>
            <a:ext cx="1180800" cy="11808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7002150" y="2625200"/>
            <a:ext cx="892800" cy="892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002150" y="2937680"/>
            <a:ext cx="892800" cy="20088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A1A2E"/>
                </a:solidFill>
                <a:latin typeface="Inter"/>
              </a:rPr>
              <a:t>84%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002150" y="3116240"/>
            <a:ext cx="892800" cy="133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42 / 50 pts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136000" y="391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Sprint Velocity</a:t>
            </a:r>
          </a:p>
        </p:txBody>
      </p:sp>
      <p:sp>
        <p:nvSpPr>
          <p:cNvPr id="29" name="Oval 28"/>
          <p:cNvSpPr/>
          <p:nvPr/>
        </p:nvSpPr>
        <p:spPr>
          <a:xfrm>
            <a:off x="9393650" y="2311600"/>
            <a:ext cx="1520000" cy="1520000"/>
          </a:xfrm>
          <a:prstGeom prst="ellipse">
            <a:avLst/>
          </a:prstGeom>
          <a:solidFill>
            <a:srgbClr val="EBF6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9433650" y="2351600"/>
            <a:ext cx="1440000" cy="1440000"/>
          </a:xfrm>
          <a:prstGeom prst="ellipse">
            <a:avLst/>
          </a:prstGeom>
          <a:solidFill>
            <a:srgbClr val="E1F2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433650" y="2351600"/>
            <a:ext cx="1440000" cy="144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Oval 31"/>
          <p:cNvSpPr/>
          <p:nvPr/>
        </p:nvSpPr>
        <p:spPr>
          <a:xfrm>
            <a:off x="9563250" y="2481200"/>
            <a:ext cx="1180800" cy="11808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9707250" y="2625200"/>
            <a:ext cx="892800" cy="892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9707250" y="2937680"/>
            <a:ext cx="892800" cy="20088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A1A2E"/>
                </a:solidFill>
                <a:latin typeface="Inter"/>
              </a:rPr>
              <a:t>99%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707250" y="3116240"/>
            <a:ext cx="892800" cy="133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99.95%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8841100" y="391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Uptime SLA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2323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2C2C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3E3E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296000" y="1629000"/>
            <a:ext cx="3600000" cy="3600000"/>
          </a:xfrm>
          <a:prstGeom prst="ellipse">
            <a:avLst/>
          </a:prstGeom>
          <a:solidFill>
            <a:srgbClr val="BB76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4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5000" b="1" i="0">
                <a:solidFill>
                  <a:srgbClr val="B76E79"/>
                </a:solidFill>
                <a:latin typeface="Inter"/>
              </a:rPr>
              <a:t>05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129000"/>
            <a:ext cx="12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85800" y="3329000"/>
            <a:ext cx="9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85800" y="4129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1818C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414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C8C96"/>
                </a:solidFill>
                <a:latin typeface="Inter"/>
              </a:rPr>
              <a:t>Maison Luxe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C8C96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Project Milestones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837500" y="2471600"/>
            <a:ext cx="1303400" cy="0"/>
          </a:xfrm>
          <a:prstGeom prst="line">
            <a:avLst/>
          </a:prstGeom>
          <a:ln w="19050">
            <a:solidFill>
              <a:srgbClr val="D3A8A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267500" y="2151600"/>
            <a:ext cx="640000" cy="640000"/>
          </a:xfrm>
          <a:prstGeom prst="ellipse">
            <a:avLst/>
          </a:prstGeom>
          <a:solidFill>
            <a:srgbClr val="F4E9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337500" y="2221600"/>
            <a:ext cx="500000" cy="5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367500" y="227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Jan 2026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67500" y="2401600"/>
            <a:ext cx="4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Project Kickoff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52376" y="2958176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715800" y="2921600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75800" y="3021600"/>
            <a:ext cx="162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Assemble team and define scope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3640900" y="2471600"/>
            <a:ext cx="1303400" cy="0"/>
          </a:xfrm>
          <a:prstGeom prst="line">
            <a:avLst/>
          </a:prstGeom>
          <a:ln w="19050">
            <a:solidFill>
              <a:srgbClr val="D3A8A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3070900" y="2151600"/>
            <a:ext cx="640000" cy="640000"/>
          </a:xfrm>
          <a:prstGeom prst="ellipse">
            <a:avLst/>
          </a:prstGeom>
          <a:solidFill>
            <a:srgbClr val="F5EB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3140900" y="2221600"/>
            <a:ext cx="500000" cy="500000"/>
          </a:xfrm>
          <a:prstGeom prst="ellipse">
            <a:avLst/>
          </a:prstGeom>
          <a:solidFill>
            <a:srgbClr val="BE7C8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170900" y="227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Mar 2026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70900" y="2401600"/>
            <a:ext cx="4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Alpha Release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2555776" y="2958176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2519200" y="2921600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2579200" y="3021600"/>
            <a:ext cx="162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Core features complete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5444300" y="2471600"/>
            <a:ext cx="1303400" cy="0"/>
          </a:xfrm>
          <a:prstGeom prst="line">
            <a:avLst/>
          </a:prstGeom>
          <a:ln w="19050">
            <a:solidFill>
              <a:srgbClr val="D3A8A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4874300" y="2151600"/>
            <a:ext cx="640000" cy="640000"/>
          </a:xfrm>
          <a:prstGeom prst="ellipse">
            <a:avLst/>
          </a:prstGeom>
          <a:solidFill>
            <a:srgbClr val="F6ED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4944300" y="2221600"/>
            <a:ext cx="500000" cy="500000"/>
          </a:xfrm>
          <a:prstGeom prst="ellipse">
            <a:avLst/>
          </a:prstGeom>
          <a:solidFill>
            <a:srgbClr val="C58B9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4974300" y="227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May 2026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974300" y="2401600"/>
            <a:ext cx="4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Beta Testing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4359176" y="2958176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4322600" y="2921600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382600" y="3021600"/>
            <a:ext cx="162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User acceptance testing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7247700" y="2471600"/>
            <a:ext cx="1303400" cy="0"/>
          </a:xfrm>
          <a:prstGeom prst="line">
            <a:avLst/>
          </a:prstGeom>
          <a:ln w="19050">
            <a:solidFill>
              <a:srgbClr val="D3A8A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6677700" y="2151600"/>
            <a:ext cx="640000" cy="640000"/>
          </a:xfrm>
          <a:prstGeom prst="ellipse">
            <a:avLst/>
          </a:prstGeom>
          <a:solidFill>
            <a:srgbClr val="F7EF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6747700" y="2221600"/>
            <a:ext cx="500000" cy="500000"/>
          </a:xfrm>
          <a:prstGeom prst="ellipse">
            <a:avLst/>
          </a:prstGeom>
          <a:solidFill>
            <a:srgbClr val="CC99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777700" y="227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Jul 2026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777700" y="2401600"/>
            <a:ext cx="4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Launch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162576" y="2958176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ounded Rectangle 34"/>
          <p:cNvSpPr/>
          <p:nvPr/>
        </p:nvSpPr>
        <p:spPr>
          <a:xfrm>
            <a:off x="6126000" y="2921600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186000" y="3021600"/>
            <a:ext cx="162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Public release and marketing</a:t>
            </a:r>
          </a:p>
        </p:txBody>
      </p:sp>
      <p:cxnSp>
        <p:nvCxnSpPr>
          <p:cNvPr id="37" name="Connector 36"/>
          <p:cNvCxnSpPr/>
          <p:nvPr/>
        </p:nvCxnSpPr>
        <p:spPr>
          <a:xfrm>
            <a:off x="9051100" y="2471600"/>
            <a:ext cx="1303400" cy="0"/>
          </a:xfrm>
          <a:prstGeom prst="line">
            <a:avLst/>
          </a:prstGeom>
          <a:ln w="19050">
            <a:solidFill>
              <a:srgbClr val="D3A8A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8481100" y="2151600"/>
            <a:ext cx="640000" cy="640000"/>
          </a:xfrm>
          <a:prstGeom prst="ellipse">
            <a:avLst/>
          </a:prstGeom>
          <a:solidFill>
            <a:srgbClr val="F8F1F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Oval 38"/>
          <p:cNvSpPr/>
          <p:nvPr/>
        </p:nvSpPr>
        <p:spPr>
          <a:xfrm>
            <a:off x="8551100" y="2221600"/>
            <a:ext cx="500000" cy="500000"/>
          </a:xfrm>
          <a:prstGeom prst="ellipse">
            <a:avLst/>
          </a:prstGeom>
          <a:solidFill>
            <a:srgbClr val="D3A8A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8581100" y="227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Sep 2026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581100" y="2401600"/>
            <a:ext cx="4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7965976" y="2958176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Rounded Rectangle 42"/>
          <p:cNvSpPr/>
          <p:nvPr/>
        </p:nvSpPr>
        <p:spPr>
          <a:xfrm>
            <a:off x="7929400" y="2921600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7989400" y="3021600"/>
            <a:ext cx="162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Performance optimization</a:t>
            </a:r>
          </a:p>
        </p:txBody>
      </p:sp>
      <p:sp>
        <p:nvSpPr>
          <p:cNvPr id="45" name="Oval 44"/>
          <p:cNvSpPr/>
          <p:nvPr/>
        </p:nvSpPr>
        <p:spPr>
          <a:xfrm>
            <a:off x="10284500" y="2151600"/>
            <a:ext cx="640000" cy="640000"/>
          </a:xfrm>
          <a:prstGeom prst="ellipse">
            <a:avLst/>
          </a:prstGeom>
          <a:solidFill>
            <a:srgbClr val="F9F4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Oval 45"/>
          <p:cNvSpPr/>
          <p:nvPr/>
        </p:nvSpPr>
        <p:spPr>
          <a:xfrm>
            <a:off x="10354500" y="2221600"/>
            <a:ext cx="500000" cy="500000"/>
          </a:xfrm>
          <a:prstGeom prst="ellipse">
            <a:avLst/>
          </a:prstGeom>
          <a:solidFill>
            <a:srgbClr val="DBB6B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10384500" y="227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Nov 2026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0384500" y="2401600"/>
            <a:ext cx="4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9769376" y="2958176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Rounded Rectangle 49"/>
          <p:cNvSpPr/>
          <p:nvPr/>
        </p:nvSpPr>
        <p:spPr>
          <a:xfrm>
            <a:off x="9732800" y="2921600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9792800" y="3021600"/>
            <a:ext cx="162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Post-launch assessment</a:t>
            </a:r>
          </a:p>
        </p:txBody>
      </p:sp>
      <p:sp>
        <p:nvSpPr>
          <p:cNvPr id="52" name="Rectangle 5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2323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2C2C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3E3E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296000" y="1629000"/>
            <a:ext cx="3600000" cy="3600000"/>
          </a:xfrm>
          <a:prstGeom prst="ellipse">
            <a:avLst/>
          </a:prstGeom>
          <a:solidFill>
            <a:srgbClr val="BB76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4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5000" b="1" i="0">
                <a:solidFill>
                  <a:srgbClr val="B76E79"/>
                </a:solidFill>
                <a:latin typeface="Inter"/>
              </a:rPr>
              <a:t>01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129000"/>
            <a:ext cx="12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85800" y="3329000"/>
            <a:ext cx="9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85800" y="4129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1818C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414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C8C96"/>
                </a:solidFill>
                <a:latin typeface="Inter"/>
              </a:rPr>
              <a:t>Maison Luxe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C8C96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Project 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608176"/>
            <a:ext cx="3420133" cy="4529200"/>
          </a:xfrm>
          <a:prstGeom prst="roundRect">
            <a:avLst>
              <a:gd name="adj" fmla="val 264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571600"/>
            <a:ext cx="3420133" cy="4529200"/>
          </a:xfrm>
          <a:prstGeom prst="roundRect">
            <a:avLst>
              <a:gd name="adj" fmla="val 264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571600"/>
            <a:ext cx="3420133" cy="450000"/>
          </a:xfrm>
          <a:prstGeom prst="roundRect">
            <a:avLst>
              <a:gd name="adj" fmla="val 2339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695800" y="1791600"/>
            <a:ext cx="3400133" cy="230000"/>
          </a:xfrm>
          <a:prstGeom prst="rect">
            <a:avLst/>
          </a:prstGeom>
          <a:solidFill>
            <a:srgbClr val="CC99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2245866" y="1646600"/>
            <a:ext cx="300000" cy="300000"/>
          </a:xfrm>
          <a:prstGeom prst="ellipse">
            <a:avLst/>
          </a:prstGeom>
          <a:solidFill>
            <a:srgbClr val="C58B9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65800" y="1641600"/>
            <a:ext cx="3260133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To Do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35800" y="213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F7F0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780800" y="2266600"/>
            <a:ext cx="50000" cy="5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65800" y="216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Define requirements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35800" y="259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F7F0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780800" y="2726600"/>
            <a:ext cx="50000" cy="5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65800" y="262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Design wireframes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735800" y="305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F7F0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780800" y="3186600"/>
            <a:ext cx="50000" cy="5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865800" y="308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Set up CI/CD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745800" y="5980800"/>
            <a:ext cx="3300133" cy="40000"/>
          </a:xfrm>
          <a:prstGeom prst="roundRect">
            <a:avLst>
              <a:gd name="adj" fmla="val 909"/>
            </a:avLst>
          </a:prstGeom>
          <a:solidFill>
            <a:srgbClr val="F0E2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745800" y="5980800"/>
            <a:ext cx="1237549" cy="40000"/>
          </a:xfrm>
          <a:prstGeom prst="roundRect">
            <a:avLst>
              <a:gd name="adj" fmla="val 2424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4422509" y="1608176"/>
            <a:ext cx="3420133" cy="4529200"/>
          </a:xfrm>
          <a:prstGeom prst="roundRect">
            <a:avLst>
              <a:gd name="adj" fmla="val 264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4385933" y="1571600"/>
            <a:ext cx="3420133" cy="4529200"/>
          </a:xfrm>
          <a:prstGeom prst="roundRect">
            <a:avLst>
              <a:gd name="adj" fmla="val 264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4385933" y="1571600"/>
            <a:ext cx="3420133" cy="450000"/>
          </a:xfrm>
          <a:prstGeom prst="roundRect">
            <a:avLst>
              <a:gd name="adj" fmla="val 2339"/>
            </a:avLst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4395933" y="1791600"/>
            <a:ext cx="3400133" cy="230000"/>
          </a:xfrm>
          <a:prstGeom prst="rect">
            <a:avLst/>
          </a:prstGeom>
          <a:solidFill>
            <a:srgbClr val="BBA1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5945999" y="1646600"/>
            <a:ext cx="300000" cy="300000"/>
          </a:xfrm>
          <a:prstGeom prst="ellipse">
            <a:avLst/>
          </a:prstGeom>
          <a:solidFill>
            <a:srgbClr val="B294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4465933" y="1641600"/>
            <a:ext cx="3260133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In Progress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4435933" y="213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F5F1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4480933" y="2266600"/>
            <a:ext cx="50000" cy="50000"/>
          </a:xfrm>
          <a:prstGeom prst="ellipse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4565933" y="216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API development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4435933" y="259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F5F1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Oval 31"/>
          <p:cNvSpPr/>
          <p:nvPr/>
        </p:nvSpPr>
        <p:spPr>
          <a:xfrm>
            <a:off x="4480933" y="2726600"/>
            <a:ext cx="50000" cy="50000"/>
          </a:xfrm>
          <a:prstGeom prst="ellipse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4565933" y="262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Frontend build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4445933" y="5980800"/>
            <a:ext cx="3300133" cy="40000"/>
          </a:xfrm>
          <a:prstGeom prst="roundRect">
            <a:avLst>
              <a:gd name="adj" fmla="val 909"/>
            </a:avLst>
          </a:prstGeom>
          <a:solidFill>
            <a:srgbClr val="EBE4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ounded Rectangle 34"/>
          <p:cNvSpPr/>
          <p:nvPr/>
        </p:nvSpPr>
        <p:spPr>
          <a:xfrm>
            <a:off x="4445933" y="5980800"/>
            <a:ext cx="825033" cy="40000"/>
          </a:xfrm>
          <a:prstGeom prst="roundRect">
            <a:avLst>
              <a:gd name="adj" fmla="val 3636"/>
            </a:avLst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8122642" y="1608176"/>
            <a:ext cx="3420133" cy="4529200"/>
          </a:xfrm>
          <a:prstGeom prst="roundRect">
            <a:avLst>
              <a:gd name="adj" fmla="val 264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ounded Rectangle 36"/>
          <p:cNvSpPr/>
          <p:nvPr/>
        </p:nvSpPr>
        <p:spPr>
          <a:xfrm>
            <a:off x="8086066" y="1571600"/>
            <a:ext cx="3420133" cy="4529200"/>
          </a:xfrm>
          <a:prstGeom prst="roundRect">
            <a:avLst>
              <a:gd name="adj" fmla="val 264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ounded Rectangle 37"/>
          <p:cNvSpPr/>
          <p:nvPr/>
        </p:nvSpPr>
        <p:spPr>
          <a:xfrm>
            <a:off x="8086066" y="1571600"/>
            <a:ext cx="3420133" cy="450000"/>
          </a:xfrm>
          <a:prstGeom prst="roundRect">
            <a:avLst>
              <a:gd name="adj" fmla="val 2339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ectangle 38"/>
          <p:cNvSpPr/>
          <p:nvPr/>
        </p:nvSpPr>
        <p:spPr>
          <a:xfrm>
            <a:off x="8096066" y="1791600"/>
            <a:ext cx="3400133" cy="230000"/>
          </a:xfrm>
          <a:prstGeom prst="rect">
            <a:avLst/>
          </a:prstGeom>
          <a:solidFill>
            <a:srgbClr val="6691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Oval 39"/>
          <p:cNvSpPr/>
          <p:nvPr/>
        </p:nvSpPr>
        <p:spPr>
          <a:xfrm>
            <a:off x="9646132" y="1646600"/>
            <a:ext cx="300000" cy="300000"/>
          </a:xfrm>
          <a:prstGeom prst="ellipse">
            <a:avLst/>
          </a:prstGeom>
          <a:solidFill>
            <a:srgbClr val="5082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8166066" y="1641600"/>
            <a:ext cx="3260133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Done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8136066" y="213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E9EF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8181066" y="2266600"/>
            <a:ext cx="50000" cy="5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8266066" y="216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Project charter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8136066" y="259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E9EF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Oval 45"/>
          <p:cNvSpPr/>
          <p:nvPr/>
        </p:nvSpPr>
        <p:spPr>
          <a:xfrm>
            <a:off x="8181066" y="2726600"/>
            <a:ext cx="50000" cy="5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8266066" y="262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Team onboarding</a:t>
            </a:r>
          </a:p>
        </p:txBody>
      </p:sp>
      <p:sp>
        <p:nvSpPr>
          <p:cNvPr id="48" name="Rounded Rectangle 47"/>
          <p:cNvSpPr/>
          <p:nvPr/>
        </p:nvSpPr>
        <p:spPr>
          <a:xfrm>
            <a:off x="8136066" y="305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E9EF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Oval 48"/>
          <p:cNvSpPr/>
          <p:nvPr/>
        </p:nvSpPr>
        <p:spPr>
          <a:xfrm>
            <a:off x="8181066" y="3186600"/>
            <a:ext cx="50000" cy="5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8266066" y="308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Architecture review</a:t>
            </a:r>
          </a:p>
        </p:txBody>
      </p:sp>
      <p:sp>
        <p:nvSpPr>
          <p:cNvPr id="51" name="Rounded Rectangle 50"/>
          <p:cNvSpPr/>
          <p:nvPr/>
        </p:nvSpPr>
        <p:spPr>
          <a:xfrm>
            <a:off x="8146066" y="5980800"/>
            <a:ext cx="3300133" cy="40000"/>
          </a:xfrm>
          <a:prstGeom prst="roundRect">
            <a:avLst>
              <a:gd name="adj" fmla="val 909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Rounded Rectangle 51"/>
          <p:cNvSpPr/>
          <p:nvPr/>
        </p:nvSpPr>
        <p:spPr>
          <a:xfrm>
            <a:off x="8146066" y="5980800"/>
            <a:ext cx="1237549" cy="40000"/>
          </a:xfrm>
          <a:prstGeom prst="roundRect">
            <a:avLst>
              <a:gd name="adj" fmla="val 2424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Rectangle 5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4" name="TextBox 5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250800" y="1736600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ABE6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3184133" y="1736600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FBDDA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5117466" y="1736600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F9BD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250800" y="3069933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E0FA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184133" y="3069933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FDEF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5117466" y="3069933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FBDDA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1250800" y="4403266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EE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3184133" y="4403266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E0FA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5117466" y="4403266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FDEF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79132" y="2178266"/>
            <a:ext cx="380000" cy="380000"/>
          </a:xfrm>
          <a:prstGeom prst="ellipse">
            <a:avLst/>
          </a:prstGeom>
          <a:solidFill>
            <a:srgbClr val="CC8D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5939132" y="2238266"/>
            <a:ext cx="260000" cy="26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132466" y="2568266"/>
            <a:ext cx="187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A1A2E"/>
                </a:solidFill>
                <a:latin typeface="Inter"/>
              </a:rPr>
              <a:t>Data Breach</a:t>
            </a:r>
          </a:p>
        </p:txBody>
      </p:sp>
      <p:sp>
        <p:nvSpPr>
          <p:cNvPr id="17" name="Oval 16"/>
          <p:cNvSpPr/>
          <p:nvPr/>
        </p:nvSpPr>
        <p:spPr>
          <a:xfrm>
            <a:off x="5879132" y="3511599"/>
            <a:ext cx="380000" cy="380000"/>
          </a:xfrm>
          <a:prstGeom prst="ellipse">
            <a:avLst/>
          </a:prstGeom>
          <a:solidFill>
            <a:srgbClr val="F7A1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5939132" y="3571599"/>
            <a:ext cx="260000" cy="2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5132466" y="3901599"/>
            <a:ext cx="187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A1A2E"/>
                </a:solidFill>
                <a:latin typeface="Inter"/>
              </a:rPr>
              <a:t>Supply Chain</a:t>
            </a:r>
          </a:p>
        </p:txBody>
      </p:sp>
      <p:sp>
        <p:nvSpPr>
          <p:cNvPr id="20" name="Oval 19"/>
          <p:cNvSpPr/>
          <p:nvPr/>
        </p:nvSpPr>
        <p:spPr>
          <a:xfrm>
            <a:off x="3945799" y="3511599"/>
            <a:ext cx="380000" cy="380000"/>
          </a:xfrm>
          <a:prstGeom prst="ellipse">
            <a:avLst/>
          </a:prstGeom>
          <a:solidFill>
            <a:srgbClr val="FACE8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4005799" y="3571599"/>
            <a:ext cx="260000" cy="2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3199133" y="3901599"/>
            <a:ext cx="187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A1A2E"/>
                </a:solidFill>
                <a:latin typeface="Inter"/>
              </a:rPr>
              <a:t>Compliance</a:t>
            </a:r>
          </a:p>
        </p:txBody>
      </p:sp>
      <p:sp>
        <p:nvSpPr>
          <p:cNvPr id="23" name="Oval 22"/>
          <p:cNvSpPr/>
          <p:nvPr/>
        </p:nvSpPr>
        <p:spPr>
          <a:xfrm>
            <a:off x="5879132" y="3511599"/>
            <a:ext cx="380000" cy="380000"/>
          </a:xfrm>
          <a:prstGeom prst="ellipse">
            <a:avLst/>
          </a:prstGeom>
          <a:solidFill>
            <a:srgbClr val="FACE8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5939132" y="3571599"/>
            <a:ext cx="260000" cy="2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5132466" y="3901599"/>
            <a:ext cx="187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A1A2E"/>
                </a:solidFill>
                <a:latin typeface="Inter"/>
              </a:rPr>
              <a:t>Talent</a:t>
            </a:r>
          </a:p>
        </p:txBody>
      </p:sp>
      <p:sp>
        <p:nvSpPr>
          <p:cNvPr id="26" name="Oval 25"/>
          <p:cNvSpPr/>
          <p:nvPr/>
        </p:nvSpPr>
        <p:spPr>
          <a:xfrm>
            <a:off x="5879132" y="3511599"/>
            <a:ext cx="380000" cy="380000"/>
          </a:xfrm>
          <a:prstGeom prst="ellipse">
            <a:avLst/>
          </a:prstGeom>
          <a:solidFill>
            <a:srgbClr val="F7A1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5939132" y="3571599"/>
            <a:ext cx="260000" cy="2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5132466" y="3901599"/>
            <a:ext cx="187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A1A2E"/>
                </a:solidFill>
                <a:latin typeface="Inter"/>
              </a:rPr>
              <a:t>Market Shift</a:t>
            </a:r>
          </a:p>
        </p:txBody>
      </p:sp>
      <p:sp>
        <p:nvSpPr>
          <p:cNvPr id="29" name="Oval 28"/>
          <p:cNvSpPr/>
          <p:nvPr/>
        </p:nvSpPr>
        <p:spPr>
          <a:xfrm>
            <a:off x="2012466" y="4844932"/>
            <a:ext cx="380000" cy="380000"/>
          </a:xfrm>
          <a:prstGeom prst="ellipse">
            <a:avLst/>
          </a:prstGeom>
          <a:solidFill>
            <a:srgbClr val="87DC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2072466" y="4904932"/>
            <a:ext cx="260000" cy="2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1265800" y="5234932"/>
            <a:ext cx="187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A1A2E"/>
                </a:solidFill>
                <a:latin typeface="Inter"/>
              </a:rPr>
              <a:t>Technology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235800" y="5801600"/>
            <a:ext cx="58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78716C"/>
                </a:solidFill>
                <a:latin typeface="Inter"/>
              </a:rPr>
              <a:t>Likelihood</a:t>
            </a:r>
          </a:p>
        </p:txBody>
      </p:sp>
      <p:cxnSp>
        <p:nvCxnSpPr>
          <p:cNvPr id="33" name="Connector 32"/>
          <p:cNvCxnSpPr/>
          <p:nvPr/>
        </p:nvCxnSpPr>
        <p:spPr>
          <a:xfrm>
            <a:off x="1435800" y="5781600"/>
            <a:ext cx="5400000" cy="0"/>
          </a:xfrm>
          <a:prstGeom prst="line">
            <a:avLst/>
          </a:prstGeom>
          <a:ln w="127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35800" y="3571600"/>
            <a:ext cx="45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78716C"/>
                </a:solidFill>
                <a:latin typeface="Inter"/>
              </a:rPr>
              <a:t>Impact</a:t>
            </a:r>
          </a:p>
        </p:txBody>
      </p:sp>
      <p:cxnSp>
        <p:nvCxnSpPr>
          <p:cNvPr id="35" name="Connector 34"/>
          <p:cNvCxnSpPr/>
          <p:nvPr/>
        </p:nvCxnSpPr>
        <p:spPr>
          <a:xfrm flipV="1">
            <a:off x="1175800" y="1921600"/>
            <a:ext cx="0" cy="3600000"/>
          </a:xfrm>
          <a:prstGeom prst="line">
            <a:avLst/>
          </a:prstGeom>
          <a:ln w="127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235800" y="1471600"/>
            <a:ext cx="1933333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Low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169133" y="1471600"/>
            <a:ext cx="1933333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Med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102466" y="1471600"/>
            <a:ext cx="1933333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High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85800" y="1721600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High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85800" y="3054933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Med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85800" y="4388266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Low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7385800" y="2121600"/>
            <a:ext cx="1800000" cy="350000"/>
          </a:xfrm>
          <a:prstGeom prst="roundRect">
            <a:avLst>
              <a:gd name="adj" fmla="val 5555"/>
            </a:avLst>
          </a:prstGeom>
          <a:solidFill>
            <a:srgbClr val="87DC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7505800" y="2216600"/>
            <a:ext cx="160000" cy="1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7765800" y="2121600"/>
            <a:ext cx="13000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A1A2E"/>
                </a:solidFill>
                <a:latin typeface="Inter"/>
              </a:rPr>
              <a:t>Low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7385800" y="2601600"/>
            <a:ext cx="1800000" cy="350000"/>
          </a:xfrm>
          <a:prstGeom prst="roundRect">
            <a:avLst>
              <a:gd name="adj" fmla="val 5555"/>
            </a:avLst>
          </a:prstGeom>
          <a:solidFill>
            <a:srgbClr val="FACE8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Oval 45"/>
          <p:cNvSpPr/>
          <p:nvPr/>
        </p:nvSpPr>
        <p:spPr>
          <a:xfrm>
            <a:off x="7505800" y="2696600"/>
            <a:ext cx="160000" cy="1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7765800" y="2601600"/>
            <a:ext cx="13000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A1A2E"/>
                </a:solidFill>
                <a:latin typeface="Inter"/>
              </a:rPr>
              <a:t>Medium</a:t>
            </a:r>
          </a:p>
        </p:txBody>
      </p:sp>
      <p:sp>
        <p:nvSpPr>
          <p:cNvPr id="48" name="Rounded Rectangle 47"/>
          <p:cNvSpPr/>
          <p:nvPr/>
        </p:nvSpPr>
        <p:spPr>
          <a:xfrm>
            <a:off x="7385800" y="3081600"/>
            <a:ext cx="1800000" cy="350000"/>
          </a:xfrm>
          <a:prstGeom prst="roundRect">
            <a:avLst>
              <a:gd name="adj" fmla="val 5555"/>
            </a:avLst>
          </a:prstGeom>
          <a:solidFill>
            <a:srgbClr val="F7A1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Oval 48"/>
          <p:cNvSpPr/>
          <p:nvPr/>
        </p:nvSpPr>
        <p:spPr>
          <a:xfrm>
            <a:off x="7505800" y="3176600"/>
            <a:ext cx="160000" cy="1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7765800" y="3081600"/>
            <a:ext cx="13000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A1A2E"/>
                </a:solidFill>
                <a:latin typeface="Inter"/>
              </a:rPr>
              <a:t>High</a:t>
            </a:r>
          </a:p>
        </p:txBody>
      </p:sp>
      <p:sp>
        <p:nvSpPr>
          <p:cNvPr id="51" name="Rounded Rectangle 50"/>
          <p:cNvSpPr/>
          <p:nvPr/>
        </p:nvSpPr>
        <p:spPr>
          <a:xfrm>
            <a:off x="7385800" y="3561600"/>
            <a:ext cx="1800000" cy="350000"/>
          </a:xfrm>
          <a:prstGeom prst="roundRect">
            <a:avLst>
              <a:gd name="adj" fmla="val 5555"/>
            </a:avLst>
          </a:prstGeom>
          <a:solidFill>
            <a:srgbClr val="CC8D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Oval 51"/>
          <p:cNvSpPr/>
          <p:nvPr/>
        </p:nvSpPr>
        <p:spPr>
          <a:xfrm>
            <a:off x="7505800" y="3656600"/>
            <a:ext cx="160000" cy="16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7765800" y="3561600"/>
            <a:ext cx="13000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A1A2E"/>
                </a:solidFill>
                <a:latin typeface="Inter"/>
              </a:rPr>
              <a:t>Critical</a:t>
            </a:r>
          </a:p>
        </p:txBody>
      </p:sp>
      <p:sp>
        <p:nvSpPr>
          <p:cNvPr id="54" name="Rectangle 5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TextBox 5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2323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2C2C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3E3E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296000" y="1629000"/>
            <a:ext cx="3600000" cy="3600000"/>
          </a:xfrm>
          <a:prstGeom prst="ellipse">
            <a:avLst/>
          </a:prstGeom>
          <a:solidFill>
            <a:srgbClr val="BB76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4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5000" b="1" i="0">
                <a:solidFill>
                  <a:srgbClr val="B76E79"/>
                </a:solidFill>
                <a:latin typeface="Inter"/>
              </a:rPr>
              <a:t>06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129000"/>
            <a:ext cx="12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85800" y="3329000"/>
            <a:ext cx="9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85800" y="4129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1818C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414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C8C96"/>
                </a:solidFill>
                <a:latin typeface="Inter"/>
              </a:rPr>
              <a:t>Maison Luxe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C8C96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508176"/>
            <a:ext cx="5210200" cy="4500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10200" cy="4500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A1A2E"/>
                </a:solidFill>
                <a:latin typeface="Inter"/>
              </a:rPr>
              <a:t>Short-Term Goals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332576" y="1508176"/>
            <a:ext cx="5210200" cy="4500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6296000" y="1471600"/>
            <a:ext cx="5210200" cy="4500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A1A2E"/>
                </a:solidFill>
                <a:latin typeface="Inter"/>
              </a:rPr>
              <a:t>Long-Term Vision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508176"/>
            <a:ext cx="3406800" cy="4200000"/>
          </a:xfrm>
          <a:prstGeom prst="roundRect">
            <a:avLst>
              <a:gd name="adj" fmla="val 285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06800" cy="420000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Haute Couture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8716C"/>
                </a:solidFill>
                <a:latin typeface="Inter"/>
              </a:rPr>
              <a:t>Bespoke creations that define the pinnacle of fashion and personal expression.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4429176" y="1508176"/>
            <a:ext cx="3406800" cy="4200000"/>
          </a:xfrm>
          <a:prstGeom prst="roundRect">
            <a:avLst>
              <a:gd name="adj" fmla="val 285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4392600" y="1471600"/>
            <a:ext cx="3406800" cy="420000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Accessories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8716C"/>
                </a:solidFill>
                <a:latin typeface="Inter"/>
              </a:rPr>
              <a:t>Iconic handbags, timepieces, and jewelry that become generational heirlooms.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9F7AE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135976" y="1508176"/>
            <a:ext cx="3406800" cy="4200000"/>
          </a:xfrm>
          <a:prstGeom prst="roundRect">
            <a:avLst>
              <a:gd name="adj" fmla="val 285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8099400" y="1471600"/>
            <a:ext cx="3406800" cy="420000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Experiences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8716C"/>
                </a:solidFill>
                <a:latin typeface="Inter"/>
              </a:rPr>
              <a:t>Exclusive events, private shopping, and hospitality that create lasting memories.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2563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F6ED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F4E9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F2E4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EFE0E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EDDC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3296000" y="629000"/>
            <a:ext cx="5600000" cy="5600000"/>
          </a:xfrm>
          <a:prstGeom prst="ellipse">
            <a:avLst/>
          </a:prstGeom>
          <a:solidFill>
            <a:srgbClr val="F7F0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2474976" y="1765576"/>
            <a:ext cx="7315200" cy="3400000"/>
          </a:xfrm>
          <a:prstGeom prst="roundRect">
            <a:avLst>
              <a:gd name="adj" fmla="val 164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2438400" y="1729000"/>
            <a:ext cx="7315200" cy="3400000"/>
          </a:xfrm>
          <a:prstGeom prst="roundRect">
            <a:avLst>
              <a:gd name="adj" fmla="val 164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2588400" y="1929000"/>
            <a:ext cx="8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200" b="1" i="0">
                <a:solidFill>
                  <a:srgbClr val="B76E79"/>
                </a:solidFill>
                <a:latin typeface="Inter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688400" y="2429000"/>
            <a:ext cx="68152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0" i="1">
                <a:solidFill>
                  <a:srgbClr val="1A1A2E"/>
                </a:solidFill>
                <a:latin typeface="Inter"/>
              </a:rPr>
              <a:t>True luxury is not about price — it is about the emotion, the story, and the extraordinary care invested in every stitch, every stone, every moment.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5496000" y="4079000"/>
            <a:ext cx="12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88400" y="4279000"/>
            <a:ext cx="681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A1A2E"/>
                </a:solidFill>
                <a:latin typeface="Inter"/>
              </a:rPr>
              <a:t>Creative Director, Maison Luxe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688400" y="4629000"/>
            <a:ext cx="6815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Paris Fashion Week Opening, 2025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458176"/>
            <a:ext cx="3473466" cy="900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21600"/>
            <a:ext cx="3473466" cy="900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A1A2E"/>
                </a:solidFill>
                <a:latin typeface="Inter"/>
              </a:rPr>
              <a:t>$850M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Revenue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95842" y="1458176"/>
            <a:ext cx="3473466" cy="900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4359266" y="1421600"/>
            <a:ext cx="3473466" cy="900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A1A2E"/>
                </a:solidFill>
                <a:latin typeface="Inter"/>
              </a:rPr>
              <a:t>2,500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Employees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69308" y="1458176"/>
            <a:ext cx="3473466" cy="900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8032732" y="1421600"/>
            <a:ext cx="3473466" cy="900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A1A2E"/>
                </a:solidFill>
                <a:latin typeface="Inter"/>
              </a:rPr>
              <a:t>98%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7" name="Chart 16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A1A2E"/>
                </a:solidFill>
                <a:latin typeface="Inter"/>
              </a:rPr>
              <a:t>Project Completion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0E2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BE4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Phase 3: Testing  (45%)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EE9E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508176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085866" y="1601600"/>
            <a:ext cx="640000" cy="640000"/>
          </a:xfrm>
          <a:prstGeom prst="ellipse">
            <a:avLst/>
          </a:prstGeom>
          <a:solidFill>
            <a:srgbClr val="F6ED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8" name="Picture 7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866" y="1777600"/>
            <a:ext cx="288000" cy="28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45800" y="2271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A1A2E"/>
                </a:solidFill>
                <a:latin typeface="Inter"/>
              </a:rPr>
              <a:t>Analytics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5800" y="2651600"/>
            <a:ext cx="3280133" cy="8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11" name="Oval 10"/>
          <p:cNvSpPr/>
          <p:nvPr/>
        </p:nvSpPr>
        <p:spPr>
          <a:xfrm>
            <a:off x="2375866" y="3352600"/>
            <a:ext cx="60000" cy="60000"/>
          </a:xfrm>
          <a:prstGeom prst="ellipse">
            <a:avLst/>
          </a:prstGeom>
          <a:solidFill>
            <a:srgbClr val="DBB6B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4412509" y="1508176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4375933" y="1471600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775999" y="1601600"/>
            <a:ext cx="640000" cy="640000"/>
          </a:xfrm>
          <a:prstGeom prst="ellipse">
            <a:avLst/>
          </a:prstGeom>
          <a:solidFill>
            <a:srgbClr val="F3EF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5" name="Picture 14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1999" y="1777600"/>
            <a:ext cx="288000" cy="2880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4435933" y="2271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A1A2E"/>
                </a:solidFill>
                <a:latin typeface="Inter"/>
              </a:rPr>
              <a:t>Security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455933" y="2651600"/>
            <a:ext cx="3280133" cy="8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8" name="Oval 17"/>
          <p:cNvSpPr/>
          <p:nvPr/>
        </p:nvSpPr>
        <p:spPr>
          <a:xfrm>
            <a:off x="6065999" y="3352600"/>
            <a:ext cx="60000" cy="60000"/>
          </a:xfrm>
          <a:prstGeom prst="ellipse">
            <a:avLst/>
          </a:prstGeom>
          <a:solidFill>
            <a:srgbClr val="CFBC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8102642" y="1508176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8066066" y="1471600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466132" y="1601600"/>
            <a:ext cx="640000" cy="640000"/>
          </a:xfrm>
          <a:prstGeom prst="ellipse">
            <a:avLst/>
          </a:prstGeom>
          <a:solidFill>
            <a:srgbClr val="E4EC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2" name="Picture 21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132" y="1777600"/>
            <a:ext cx="288000" cy="2880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8126066" y="2271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A1A2E"/>
                </a:solidFill>
                <a:latin typeface="Inter"/>
              </a:rPr>
              <a:t>Global Reach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146066" y="2651600"/>
            <a:ext cx="3280133" cy="8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25" name="Oval 24"/>
          <p:cNvSpPr/>
          <p:nvPr/>
        </p:nvSpPr>
        <p:spPr>
          <a:xfrm>
            <a:off x="9756132" y="3352600"/>
            <a:ext cx="60000" cy="60000"/>
          </a:xfrm>
          <a:prstGeom prst="ellipse">
            <a:avLst/>
          </a:prstGeom>
          <a:solidFill>
            <a:srgbClr val="92B1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722376" y="3869176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85800" y="3832600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2085866" y="3962600"/>
            <a:ext cx="640000" cy="640000"/>
          </a:xfrm>
          <a:prstGeom prst="ellipse">
            <a:avLst/>
          </a:prstGeom>
          <a:solidFill>
            <a:srgbClr val="E1F2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9" name="Picture 28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1866" y="4138600"/>
            <a:ext cx="288000" cy="28800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745800" y="4632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A1A2E"/>
                </a:solidFill>
                <a:latin typeface="Inter"/>
              </a:rPr>
              <a:t>Performance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65800" y="5012600"/>
            <a:ext cx="3280133" cy="8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Sub-50ms response times</a:t>
            </a:r>
          </a:p>
        </p:txBody>
      </p:sp>
      <p:sp>
        <p:nvSpPr>
          <p:cNvPr id="32" name="Oval 31"/>
          <p:cNvSpPr/>
          <p:nvPr/>
        </p:nvSpPr>
        <p:spPr>
          <a:xfrm>
            <a:off x="2375866" y="5713600"/>
            <a:ext cx="60000" cy="60000"/>
          </a:xfrm>
          <a:prstGeom prst="ellipse">
            <a:avLst/>
          </a:prstGeom>
          <a:solidFill>
            <a:srgbClr val="86C9C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4412509" y="3869176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ounded Rectangle 33"/>
          <p:cNvSpPr/>
          <p:nvPr/>
        </p:nvSpPr>
        <p:spPr>
          <a:xfrm>
            <a:off x="4375933" y="3832600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5775999" y="3962600"/>
            <a:ext cx="640000" cy="640000"/>
          </a:xfrm>
          <a:prstGeom prst="ellipse">
            <a:avLst/>
          </a:prstGeom>
          <a:solidFill>
            <a:srgbClr val="FAEE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6" name="Picture 35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1999" y="4138600"/>
            <a:ext cx="288000" cy="288000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4435933" y="4632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A1A2E"/>
                </a:solidFill>
                <a:latin typeface="Inter"/>
              </a:rPr>
              <a:t>Team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455933" y="5012600"/>
            <a:ext cx="3280133" cy="8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39" name="Oval 38"/>
          <p:cNvSpPr/>
          <p:nvPr/>
        </p:nvSpPr>
        <p:spPr>
          <a:xfrm>
            <a:off x="6065999" y="5713600"/>
            <a:ext cx="60000" cy="6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ounded Rectangle 39"/>
          <p:cNvSpPr/>
          <p:nvPr/>
        </p:nvSpPr>
        <p:spPr>
          <a:xfrm>
            <a:off x="8102642" y="3869176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ounded Rectangle 40"/>
          <p:cNvSpPr/>
          <p:nvPr/>
        </p:nvSpPr>
        <p:spPr>
          <a:xfrm>
            <a:off x="8066066" y="3832600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9466132" y="3962600"/>
            <a:ext cx="640000" cy="640000"/>
          </a:xfrm>
          <a:prstGeom prst="ellipse">
            <a:avLst/>
          </a:prstGeom>
          <a:solidFill>
            <a:srgbClr val="FBE3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3" name="Picture 42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42132" y="4138600"/>
            <a:ext cx="288000" cy="288000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8126066" y="4632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A1A2E"/>
                </a:solidFill>
                <a:latin typeface="Inter"/>
              </a:rPr>
              <a:t>Awards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146066" y="5012600"/>
            <a:ext cx="3280133" cy="8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46" name="Oval 45"/>
          <p:cNvSpPr/>
          <p:nvPr/>
        </p:nvSpPr>
        <p:spPr>
          <a:xfrm>
            <a:off x="9756132" y="5713600"/>
            <a:ext cx="60000" cy="60000"/>
          </a:xfrm>
          <a:prstGeom prst="ellipse">
            <a:avLst/>
          </a:prstGeom>
          <a:solidFill>
            <a:srgbClr val="F08EA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Rectangle 4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985800" y="1571600"/>
            <a:ext cx="0" cy="3150000"/>
          </a:xfrm>
          <a:prstGeom prst="line">
            <a:avLst/>
          </a:prstGeom>
          <a:ln w="317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885800" y="1471600"/>
            <a:ext cx="200000" cy="2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1522376" y="1408176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485800" y="1371600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8580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A1A2E"/>
                </a:solidFill>
                <a:latin typeface="Inter"/>
              </a:rPr>
              <a:t>Finalize 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8580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B76E79"/>
                </a:solidFill>
                <a:latin typeface="Inter"/>
              </a:rPr>
              <a:t>Executive Team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8580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8716C"/>
                </a:solidFill>
                <a:latin typeface="Inter"/>
              </a:rPr>
              <a:t>Mar 2026</a:t>
            </a:r>
          </a:p>
        </p:txBody>
      </p:sp>
      <p:sp>
        <p:nvSpPr>
          <p:cNvPr id="13" name="Oval 12"/>
          <p:cNvSpPr/>
          <p:nvPr/>
        </p:nvSpPr>
        <p:spPr>
          <a:xfrm>
            <a:off x="885800" y="2521600"/>
            <a:ext cx="200000" cy="2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1522376" y="2458176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1485800" y="2421600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685800" y="24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A1A2E"/>
                </a:solidFill>
                <a:latin typeface="Inter"/>
              </a:rPr>
              <a:t>Launch Phase 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85800" y="27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485800" y="24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9F7AEA"/>
                </a:solidFill>
                <a:latin typeface="Inter"/>
              </a:rPr>
              <a:t>Product &amp; Engineering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485800" y="27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8716C"/>
                </a:solidFill>
                <a:latin typeface="Inter"/>
              </a:rPr>
              <a:t>Apr 2026</a:t>
            </a:r>
          </a:p>
        </p:txBody>
      </p:sp>
      <p:sp>
        <p:nvSpPr>
          <p:cNvPr id="20" name="Oval 19"/>
          <p:cNvSpPr/>
          <p:nvPr/>
        </p:nvSpPr>
        <p:spPr>
          <a:xfrm>
            <a:off x="885800" y="3571600"/>
            <a:ext cx="200000" cy="2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1522376" y="3508176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1485800" y="3471600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685800" y="35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A1A2E"/>
                </a:solidFill>
                <a:latin typeface="Inter"/>
              </a:rPr>
              <a:t>Expand Sales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85800" y="38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485800" y="35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2563EB"/>
                </a:solidFill>
                <a:latin typeface="Inter"/>
              </a:rPr>
              <a:t>VP Sales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485800" y="38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8716C"/>
                </a:solidFill>
                <a:latin typeface="Inter"/>
              </a:rPr>
              <a:t>May 2026</a:t>
            </a:r>
          </a:p>
        </p:txBody>
      </p:sp>
      <p:sp>
        <p:nvSpPr>
          <p:cNvPr id="27" name="Oval 26"/>
          <p:cNvSpPr/>
          <p:nvPr/>
        </p:nvSpPr>
        <p:spPr>
          <a:xfrm>
            <a:off x="885800" y="4621600"/>
            <a:ext cx="200000" cy="2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1522376" y="4558176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1485800" y="4521600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685800" y="45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A1A2E"/>
                </a:solidFill>
                <a:latin typeface="Inter"/>
              </a:rPr>
              <a:t>Review &amp; Iterate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85800" y="48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85800" y="45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D9488"/>
                </a:solidFill>
                <a:latin typeface="Inter"/>
              </a:rPr>
              <a:t>All Departments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85800" y="48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8716C"/>
                </a:solidFill>
                <a:latin typeface="Inter"/>
              </a:rPr>
              <a:t>Jun 2026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1430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143000"/>
            <a:ext cx="12192000" cy="1143001"/>
          </a:xfrm>
          <a:prstGeom prst="rect">
            <a:avLst/>
          </a:prstGeom>
          <a:solidFill>
            <a:srgbClr val="2020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286000"/>
            <a:ext cx="12192000" cy="1143001"/>
          </a:xfrm>
          <a:prstGeom prst="rect">
            <a:avLst/>
          </a:prstGeom>
          <a:solidFill>
            <a:srgbClr val="2727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3429000"/>
            <a:ext cx="12192000" cy="1143001"/>
          </a:xfrm>
          <a:prstGeom prst="rect">
            <a:avLst/>
          </a:prstGeom>
          <a:solidFill>
            <a:srgbClr val="2E2E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4572000"/>
            <a:ext cx="12192000" cy="11430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0" y="5715000"/>
            <a:ext cx="12192000" cy="1143001"/>
          </a:xfrm>
          <a:prstGeom prst="rect">
            <a:avLst/>
          </a:prstGeom>
          <a:solidFill>
            <a:srgbClr val="3C3C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3496000" y="829000"/>
            <a:ext cx="5200000" cy="5200000"/>
          </a:xfrm>
          <a:prstGeom prst="ellipse">
            <a:avLst/>
          </a:prstGeom>
          <a:solidFill>
            <a:srgbClr val="BC78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285800" y="2029000"/>
            <a:ext cx="9620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FFFFFF"/>
                </a:solidFill>
                <a:latin typeface="Inter"/>
              </a:rPr>
              <a:t>Experience
Extraordinary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5296000" y="3629000"/>
            <a:ext cx="16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685800" y="3879000"/>
            <a:ext cx="8820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0" i="0">
                <a:solidFill>
                  <a:srgbClr val="9797A0"/>
                </a:solidFill>
                <a:latin typeface="Inter"/>
              </a:rPr>
              <a:t>Discover partnership opportunities with one of the world's most prestigious luxury houses.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85800" y="4629000"/>
            <a:ext cx="3273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76E79"/>
                </a:solidFill>
                <a:latin typeface="Inter"/>
              </a:rPr>
              <a:t>Email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85800" y="4929000"/>
            <a:ext cx="32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C8C96"/>
                </a:solidFill>
                <a:latin typeface="Inter"/>
              </a:rPr>
              <a:t>contact@company.com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59266" y="4629000"/>
            <a:ext cx="3273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76E79"/>
                </a:solidFill>
                <a:latin typeface="Inter"/>
              </a:rPr>
              <a:t>Phone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459266" y="4929000"/>
            <a:ext cx="32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C8C96"/>
                </a:solidFill>
                <a:latin typeface="Inter"/>
              </a:rPr>
              <a:t>+1 (555) 123-4567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732732" y="4629000"/>
            <a:ext cx="3273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76E79"/>
                </a:solidFill>
                <a:latin typeface="Inter"/>
              </a:rPr>
              <a:t>Web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732732" y="4929000"/>
            <a:ext cx="32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C8C96"/>
                </a:solidFill>
                <a:latin typeface="Inter"/>
              </a:rPr>
              <a:t>www.company.com</a:t>
            </a:r>
          </a:p>
        </p:txBody>
      </p:sp>
      <p:sp>
        <p:nvSpPr>
          <p:cNvPr id="18" name="Rectangle 1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414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C8C96"/>
                </a:solidFill>
                <a:latin typeface="Inter"/>
              </a:rPr>
              <a:t>Maison Luxe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C8C96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508176"/>
            <a:ext cx="5260200" cy="4200000"/>
          </a:xfrm>
          <a:prstGeom prst="roundRect">
            <a:avLst>
              <a:gd name="adj" fmla="val 228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60200" cy="4200000"/>
          </a:xfrm>
          <a:prstGeom prst="roundRect">
            <a:avLst>
              <a:gd name="adj" fmla="val 228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85800" y="1721600"/>
            <a:ext cx="476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A1A2E"/>
                </a:solidFill>
                <a:latin typeface="Inter"/>
              </a:rPr>
              <a:t>Our Mission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5800" y="2221600"/>
            <a:ext cx="4760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78716C"/>
                </a:solidFill>
                <a:latin typeface="Inter"/>
              </a:rPr>
              <a:t>Maison Luxe curates extraordinary experiences through heritage craftsmanship, visionary design, and an unwavering commitment to quality.
Our portfolio of iconic brands defines modern luxury across 40+ countries.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282576" y="1508176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6246000" y="1471600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7331050" y="1791600"/>
            <a:ext cx="360000" cy="36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A1A2E"/>
                </a:solidFill>
                <a:latin typeface="Inter"/>
              </a:rPr>
              <a:t>1987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460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8716C"/>
                </a:solidFill>
                <a:latin typeface="Inter"/>
              </a:rPr>
              <a:t>Founded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9012676" y="1508176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8976100" y="1471600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061150" y="1791600"/>
            <a:ext cx="360000" cy="360000"/>
          </a:xfrm>
          <a:prstGeom prst="ellipse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0761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A1A2E"/>
                </a:solidFill>
                <a:latin typeface="Inter"/>
              </a:rPr>
              <a:t>12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761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8716C"/>
                </a:solidFill>
                <a:latin typeface="Inter"/>
              </a:rPr>
              <a:t>Brands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282576" y="3708176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6246000" y="3671600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7331050" y="3991600"/>
            <a:ext cx="360000" cy="3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3460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A1A2E"/>
                </a:solidFill>
                <a:latin typeface="Inter"/>
              </a:rPr>
              <a:t>280+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460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8716C"/>
                </a:solidFill>
                <a:latin typeface="Inter"/>
              </a:rPr>
              <a:t>Boutiques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9012676" y="3708176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8976100" y="3671600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0061150" y="3991600"/>
            <a:ext cx="360000" cy="3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0761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A1A2E"/>
                </a:solidFill>
                <a:latin typeface="Inter"/>
              </a:rPr>
              <a:t>€3.8B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0761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8716C"/>
                </a:solidFill>
                <a:latin typeface="Inter"/>
              </a:rPr>
              <a:t>Revenue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1430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143000"/>
            <a:ext cx="12192000" cy="1143001"/>
          </a:xfrm>
          <a:prstGeom prst="rect">
            <a:avLst/>
          </a:prstGeom>
          <a:solidFill>
            <a:srgbClr val="2020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286000"/>
            <a:ext cx="12192000" cy="1143001"/>
          </a:xfrm>
          <a:prstGeom prst="rect">
            <a:avLst/>
          </a:prstGeom>
          <a:solidFill>
            <a:srgbClr val="2727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3429000"/>
            <a:ext cx="12192000" cy="1143001"/>
          </a:xfrm>
          <a:prstGeom prst="rect">
            <a:avLst/>
          </a:prstGeom>
          <a:solidFill>
            <a:srgbClr val="2E2E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4572000"/>
            <a:ext cx="12192000" cy="11430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0" y="5715000"/>
            <a:ext cx="12192000" cy="1143001"/>
          </a:xfrm>
          <a:prstGeom prst="rect">
            <a:avLst/>
          </a:prstGeom>
          <a:solidFill>
            <a:srgbClr val="3C3C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3596000" y="929000"/>
            <a:ext cx="5000000" cy="5000000"/>
          </a:xfrm>
          <a:prstGeom prst="ellipse">
            <a:avLst/>
          </a:prstGeom>
          <a:solidFill>
            <a:srgbClr val="BC78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900000"/>
            <a:ext cx="108204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Thank You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5396000" y="2000000"/>
            <a:ext cx="14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185800" y="2200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C8C96"/>
                </a:solidFill>
                <a:latin typeface="Inter"/>
              </a:rPr>
              <a:t>We value your time and partnership.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22376" y="3036576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85800" y="3000000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325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B76E79"/>
                </a:solidFill>
                <a:latin typeface="Inter"/>
              </a:rPr>
              <a:t>✉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85800" y="360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76E79"/>
                </a:solidFill>
                <a:latin typeface="Inter"/>
              </a:rPr>
              <a:t>Email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5800" y="3900000"/>
            <a:ext cx="239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contact@company.com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477476" y="3036576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3440900" y="3000000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3440900" y="325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B76E79"/>
                </a:solidFill>
                <a:latin typeface="Inter"/>
              </a:rPr>
              <a:t>☎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440900" y="360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76E79"/>
                </a:solidFill>
                <a:latin typeface="Inter"/>
              </a:rPr>
              <a:t>Phone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20900" y="3900000"/>
            <a:ext cx="239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+1 (555) 123-4567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232576" y="3036576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6196000" y="3000000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196000" y="325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B76E79"/>
                </a:solidFill>
                <a:latin typeface="Inter"/>
              </a:rPr>
              <a:t>⌂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196000" y="360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76E79"/>
                </a:solidFill>
                <a:latin typeface="Inter"/>
              </a:rPr>
              <a:t>Website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76000" y="3900000"/>
            <a:ext cx="239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www.company.com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987676" y="3036576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8951100" y="3000000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951100" y="325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B76E79"/>
                </a:solidFill>
                <a:latin typeface="Inter"/>
              </a:rPr>
              <a:t>⚑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951100" y="360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76E79"/>
                </a:solidFill>
                <a:latin typeface="Inter"/>
              </a:rPr>
              <a:t>Location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031100" y="3900000"/>
            <a:ext cx="239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New York, NY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85800" y="61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57581"/>
                </a:solidFill>
                <a:latin typeface="Inter"/>
              </a:rPr>
              <a:t>Maison Luxe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13350" y="1621600"/>
            <a:ext cx="500000" cy="5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133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Heritage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8716C"/>
                </a:solidFill>
                <a:latin typeface="Inter"/>
              </a:rPr>
              <a:t>We honor the traditions and artisanship passed down through generations.</a:t>
            </a:r>
          </a:p>
        </p:txBody>
      </p:sp>
      <p:sp>
        <p:nvSpPr>
          <p:cNvPr id="9" name="Oval 8"/>
          <p:cNvSpPr/>
          <p:nvPr/>
        </p:nvSpPr>
        <p:spPr>
          <a:xfrm>
            <a:off x="4468450" y="1621600"/>
            <a:ext cx="500000" cy="5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84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09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Exclusivity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09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8716C"/>
                </a:solidFill>
                <a:latin typeface="Inter"/>
              </a:rPr>
              <a:t>We create desire through rarity, quality, and impeccable presentation.</a:t>
            </a:r>
          </a:p>
        </p:txBody>
      </p:sp>
      <p:sp>
        <p:nvSpPr>
          <p:cNvPr id="13" name="Oval 12"/>
          <p:cNvSpPr/>
          <p:nvPr/>
        </p:nvSpPr>
        <p:spPr>
          <a:xfrm>
            <a:off x="7223550" y="1621600"/>
            <a:ext cx="500000" cy="5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35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960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Artistry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460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8716C"/>
                </a:solidFill>
                <a:latin typeface="Inter"/>
              </a:rPr>
              <a:t>Every product is a canvas for creative expression and meticulous detail.</a:t>
            </a:r>
          </a:p>
        </p:txBody>
      </p:sp>
      <p:sp>
        <p:nvSpPr>
          <p:cNvPr id="17" name="Oval 16"/>
          <p:cNvSpPr/>
          <p:nvPr/>
        </p:nvSpPr>
        <p:spPr>
          <a:xfrm>
            <a:off x="9978650" y="1621600"/>
            <a:ext cx="500000" cy="5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786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11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Experience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011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8716C"/>
                </a:solidFill>
                <a:latin typeface="Inter"/>
              </a:rPr>
              <a:t>We orchestrate moments that transcend the ordinary at every touchpoint.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508176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663350" y="1671600"/>
            <a:ext cx="600000" cy="600000"/>
          </a:xfrm>
          <a:prstGeom prst="ellipse">
            <a:avLst/>
          </a:prstGeom>
          <a:solidFill>
            <a:srgbClr val="FAF5F3"/>
          </a:solidFill>
          <a:ln w="25400">
            <a:solidFill>
              <a:srgbClr val="B76E7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633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Photo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Jane Smith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58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76E79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324575" y="3171600"/>
            <a:ext cx="127755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58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477476" y="1508176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3440900" y="1471600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418450" y="1671600"/>
            <a:ext cx="600000" cy="600000"/>
          </a:xfrm>
          <a:prstGeom prst="ellipse">
            <a:avLst/>
          </a:prstGeom>
          <a:solidFill>
            <a:srgbClr val="FAF5F3"/>
          </a:solidFill>
          <a:ln w="25400">
            <a:solidFill>
              <a:srgbClr val="B76E7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4184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Photo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909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John Davis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909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76E79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4079675" y="3171600"/>
            <a:ext cx="127755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5209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232576" y="1508176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196000" y="1471600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7173550" y="1671600"/>
            <a:ext cx="600000" cy="600000"/>
          </a:xfrm>
          <a:prstGeom prst="ellipse">
            <a:avLst/>
          </a:prstGeom>
          <a:solidFill>
            <a:srgbClr val="FAF5F3"/>
          </a:solidFill>
          <a:ln w="25400">
            <a:solidFill>
              <a:srgbClr val="B76E7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1735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Photo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460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Sarah Chen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460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76E79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6834775" y="3171600"/>
            <a:ext cx="127755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2760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8987676" y="1508176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8951100" y="1471600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928650" y="1671600"/>
            <a:ext cx="600000" cy="600000"/>
          </a:xfrm>
          <a:prstGeom prst="ellipse">
            <a:avLst/>
          </a:prstGeom>
          <a:solidFill>
            <a:srgbClr val="FAF5F3"/>
          </a:solidFill>
          <a:ln w="25400">
            <a:solidFill>
              <a:srgbClr val="B76E7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9286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Photo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011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Michael Brown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0011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76E79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9589875" y="3171600"/>
            <a:ext cx="127755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90311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508176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A1A2E"/>
                </a:solidFill>
                <a:latin typeface="Inter"/>
              </a:rPr>
              <a:t>€3.8B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8716C"/>
                </a:solidFill>
                <a:latin typeface="Inter"/>
              </a:rPr>
              <a:t>Annual Revenue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95842" y="1508176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4359266" y="1471600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59266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A1A2E"/>
                </a:solidFill>
                <a:latin typeface="Inter"/>
              </a:rPr>
              <a:t>12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59266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8716C"/>
                </a:solidFill>
                <a:latin typeface="Inter"/>
              </a:rPr>
              <a:t>Luxury Brands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69308" y="1508176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8032732" y="1471600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132732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A1A2E"/>
                </a:solidFill>
                <a:latin typeface="Inter"/>
              </a:rPr>
              <a:t>280+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32732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8716C"/>
                </a:solidFill>
                <a:latin typeface="Inter"/>
              </a:rPr>
              <a:t>Global Boutiques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722376" y="3844176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685800" y="3807600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5800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A1A2E"/>
                </a:solidFill>
                <a:latin typeface="Inter"/>
              </a:rPr>
              <a:t>40+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5800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8716C"/>
                </a:solidFill>
                <a:latin typeface="Inter"/>
              </a:rPr>
              <a:t>Countries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4395842" y="3844176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4359266" y="3807600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459266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A1A2E"/>
                </a:solidFill>
                <a:latin typeface="Inter"/>
              </a:rPr>
              <a:t>92%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59266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8716C"/>
                </a:solidFill>
                <a:latin typeface="Inter"/>
              </a:rPr>
              <a:t>Brand Desirability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8069308" y="3844176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8032732" y="3807600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132732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A1A2E"/>
                </a:solidFill>
                <a:latin typeface="Inter"/>
              </a:rPr>
              <a:t>18M+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132732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8716C"/>
                </a:solidFill>
                <a:latin typeface="Inter"/>
              </a:rPr>
              <a:t>Social Followers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2323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2C2C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3E3E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296000" y="1629000"/>
            <a:ext cx="3600000" cy="3600000"/>
          </a:xfrm>
          <a:prstGeom prst="ellipse">
            <a:avLst/>
          </a:prstGeom>
          <a:solidFill>
            <a:srgbClr val="BB76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4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5000" b="1" i="0">
                <a:solidFill>
                  <a:srgbClr val="B76E79"/>
                </a:solidFill>
                <a:latin typeface="Inter"/>
              </a:rPr>
              <a:t>02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129000"/>
            <a:ext cx="12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85800" y="3329000"/>
            <a:ext cx="9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85800" y="4129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1818C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414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C8C96"/>
                </a:solidFill>
                <a:latin typeface="Inter"/>
              </a:rPr>
              <a:t>Maison Luxe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C8C96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471600"/>
            <a:ext cx="6275832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Revenue grew 23% year-over-year, driven by new enterprise accounts and expanded service offerings across all major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Successfully launched three new product lines, contributing $120M in incremental revenue during the first two quarters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Customer retention rate improved to 98%, reflecting our commitment to excellence and client-centric approach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Operational efficiency gains reduced costs by 15%, enabling reinvestment in R&amp;D and talent acquisition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Strategic partnerships with two Fortune 100 companies opened new distribution channels globally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61632" y="1471600"/>
            <a:ext cx="4244568" cy="4500000"/>
          </a:xfrm>
          <a:prstGeom prst="roundRect">
            <a:avLst>
              <a:gd name="adj" fmla="val 1777"/>
            </a:avLst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11632" y="1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76E79"/>
                </a:solidFill>
                <a:latin typeface="Inter"/>
              </a:rPr>
              <a:t>€3.8B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11632" y="2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3A3AB"/>
                </a:solidFill>
                <a:latin typeface="Inter"/>
              </a:rPr>
              <a:t>Revenue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61632" y="2921600"/>
            <a:ext cx="3844568" cy="0"/>
          </a:xfrm>
          <a:prstGeom prst="line">
            <a:avLst/>
          </a:prstGeom>
          <a:ln w="6350">
            <a:solidFill>
              <a:srgbClr val="5E5E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11632" y="31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76E79"/>
                </a:solidFill>
                <a:latin typeface="Inter"/>
              </a:rPr>
              <a:t>+14%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11632" y="36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3A3AB"/>
                </a:solidFill>
                <a:latin typeface="Inter"/>
              </a:rPr>
              <a:t>Growth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61632" y="4421600"/>
            <a:ext cx="3844568" cy="0"/>
          </a:xfrm>
          <a:prstGeom prst="line">
            <a:avLst/>
          </a:prstGeom>
          <a:ln w="6350">
            <a:solidFill>
              <a:srgbClr val="5E5E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11632" y="4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76E79"/>
                </a:solidFill>
                <a:latin typeface="Inter"/>
              </a:rPr>
              <a:t>92%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11632" y="5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3A3AB"/>
                </a:solidFill>
                <a:latin typeface="Inter"/>
              </a:rPr>
              <a:t>Desirability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